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7" r:id="rId2"/>
    <p:sldId id="316" r:id="rId3"/>
    <p:sldId id="259" r:id="rId4"/>
    <p:sldId id="281" r:id="rId5"/>
    <p:sldId id="287" r:id="rId6"/>
    <p:sldId id="283" r:id="rId7"/>
    <p:sldId id="266" r:id="rId8"/>
    <p:sldId id="282" r:id="rId9"/>
    <p:sldId id="260" r:id="rId10"/>
    <p:sldId id="268" r:id="rId11"/>
    <p:sldId id="267" r:id="rId12"/>
    <p:sldId id="270" r:id="rId13"/>
    <p:sldId id="261" r:id="rId14"/>
    <p:sldId id="264" r:id="rId15"/>
    <p:sldId id="286" r:id="rId16"/>
    <p:sldId id="288" r:id="rId17"/>
    <p:sldId id="272" r:id="rId18"/>
    <p:sldId id="263" r:id="rId19"/>
    <p:sldId id="284" r:id="rId20"/>
    <p:sldId id="289" r:id="rId21"/>
    <p:sldId id="290" r:id="rId22"/>
    <p:sldId id="285" r:id="rId23"/>
    <p:sldId id="322" r:id="rId24"/>
    <p:sldId id="323" r:id="rId25"/>
    <p:sldId id="269" r:id="rId26"/>
    <p:sldId id="324" r:id="rId27"/>
    <p:sldId id="325" r:id="rId28"/>
    <p:sldId id="291" r:id="rId29"/>
    <p:sldId id="278" r:id="rId30"/>
    <p:sldId id="292" r:id="rId31"/>
    <p:sldId id="308" r:id="rId32"/>
    <p:sldId id="309" r:id="rId33"/>
    <p:sldId id="310" r:id="rId34"/>
    <p:sldId id="311" r:id="rId35"/>
    <p:sldId id="312" r:id="rId36"/>
    <p:sldId id="313" r:id="rId37"/>
    <p:sldId id="328" r:id="rId38"/>
    <p:sldId id="315" r:id="rId39"/>
    <p:sldId id="314" r:id="rId40"/>
    <p:sldId id="329" r:id="rId41"/>
    <p:sldId id="294" r:id="rId42"/>
    <p:sldId id="297" r:id="rId43"/>
    <p:sldId id="298" r:id="rId44"/>
    <p:sldId id="299" r:id="rId45"/>
    <p:sldId id="300" r:id="rId46"/>
    <p:sldId id="301" r:id="rId47"/>
    <p:sldId id="302" r:id="rId48"/>
    <p:sldId id="303" r:id="rId49"/>
    <p:sldId id="304" r:id="rId50"/>
    <p:sldId id="305" r:id="rId51"/>
    <p:sldId id="326" r:id="rId52"/>
    <p:sldId id="306" r:id="rId53"/>
    <p:sldId id="317" r:id="rId54"/>
    <p:sldId id="318" r:id="rId55"/>
    <p:sldId id="319" r:id="rId56"/>
    <p:sldId id="320" r:id="rId57"/>
    <p:sldId id="321" r:id="rId58"/>
    <p:sldId id="327" r:id="rId59"/>
    <p:sldId id="280" r:id="rId60"/>
    <p:sldId id="27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AA0"/>
    <a:srgbClr val="1620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5" autoAdjust="0"/>
    <p:restoredTop sz="91402" autoAdjust="0"/>
  </p:normalViewPr>
  <p:slideViewPr>
    <p:cSldViewPr snapToGrid="0">
      <p:cViewPr>
        <p:scale>
          <a:sx n="150" d="100"/>
          <a:sy n="150" d="100"/>
        </p:scale>
        <p:origin x="-312" y="9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07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9CBDF-D10B-4AD2-9E02-179E20FA483D}" type="datetimeFigureOut">
              <a:rPr lang="en-US" smtClean="0"/>
              <a:t>4/3/18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BCB267D-8EF2-461B-BF00-452C65A13EF9}" type="slidenum">
              <a:rPr lang="en-US" smtClean="0"/>
              <a:t>‹#›</a:t>
            </a:fld>
            <a:endParaRPr lang="en-US"/>
          </a:p>
        </p:txBody>
      </p:sp>
    </p:spTree>
    <p:extLst>
      <p:ext uri="{BB962C8B-B14F-4D97-AF65-F5344CB8AC3E}">
        <p14:creationId xmlns:p14="http://schemas.microsoft.com/office/powerpoint/2010/main" val="4073620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C3683-6F67-42FF-A4EB-CE07764678A8}" type="datetimeFigureOut">
              <a:rPr lang="en-US" smtClean="0"/>
              <a:t>4/3/18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3A8D2-B684-475E-8C50-4ADBACD1688C}" type="slidenum">
              <a:rPr lang="en-US" smtClean="0"/>
              <a:t>‹#›</a:t>
            </a:fld>
            <a:endParaRPr lang="en-US"/>
          </a:p>
        </p:txBody>
      </p:sp>
    </p:spTree>
    <p:extLst>
      <p:ext uri="{BB962C8B-B14F-4D97-AF65-F5344CB8AC3E}">
        <p14:creationId xmlns:p14="http://schemas.microsoft.com/office/powerpoint/2010/main" val="362181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a:t>
            </a:fld>
            <a:endParaRPr lang="en-US"/>
          </a:p>
        </p:txBody>
      </p:sp>
    </p:spTree>
    <p:extLst>
      <p:ext uri="{BB962C8B-B14F-4D97-AF65-F5344CB8AC3E}">
        <p14:creationId xmlns:p14="http://schemas.microsoft.com/office/powerpoint/2010/main" val="670702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6</a:t>
            </a:fld>
            <a:endParaRPr lang="en-US"/>
          </a:p>
        </p:txBody>
      </p:sp>
    </p:spTree>
    <p:extLst>
      <p:ext uri="{BB962C8B-B14F-4D97-AF65-F5344CB8AC3E}">
        <p14:creationId xmlns:p14="http://schemas.microsoft.com/office/powerpoint/2010/main" val="3432219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7</a:t>
            </a:fld>
            <a:endParaRPr lang="en-US"/>
          </a:p>
        </p:txBody>
      </p:sp>
    </p:spTree>
    <p:extLst>
      <p:ext uri="{BB962C8B-B14F-4D97-AF65-F5344CB8AC3E}">
        <p14:creationId xmlns:p14="http://schemas.microsoft.com/office/powerpoint/2010/main" val="1462646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8</a:t>
            </a:fld>
            <a:endParaRPr lang="en-US"/>
          </a:p>
        </p:txBody>
      </p:sp>
    </p:spTree>
    <p:extLst>
      <p:ext uri="{BB962C8B-B14F-4D97-AF65-F5344CB8AC3E}">
        <p14:creationId xmlns:p14="http://schemas.microsoft.com/office/powerpoint/2010/main" val="66942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61077</a:t>
            </a:r>
          </a:p>
          <a:p>
            <a:r>
              <a:rPr lang="en-US" sz="1200" kern="1200" dirty="0" smtClean="0">
                <a:solidFill>
                  <a:schemeClr val="tx1"/>
                </a:solidFill>
                <a:effectLst/>
                <a:latin typeface="+mn-lt"/>
                <a:ea typeface="+mn-ea"/>
                <a:cs typeface="+mn-cs"/>
              </a:rPr>
              <a:t>pin 1025</a:t>
            </a:r>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28</a:t>
            </a:fld>
            <a:endParaRPr lang="en-US"/>
          </a:p>
        </p:txBody>
      </p:sp>
    </p:spTree>
    <p:extLst>
      <p:ext uri="{BB962C8B-B14F-4D97-AF65-F5344CB8AC3E}">
        <p14:creationId xmlns:p14="http://schemas.microsoft.com/office/powerpoint/2010/main" val="394907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b="1">
                <a:solidFill>
                  <a:srgbClr val="00AAA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E9EC8B0C-94A6-4E2A-AD9D-DC395D906229}"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16524311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0219" y="1600200"/>
            <a:ext cx="10983118"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Footer Placeholder 4"/>
          <p:cNvSpPr>
            <a:spLocks noGrp="1"/>
          </p:cNvSpPr>
          <p:nvPr>
            <p:ph type="ftr" sz="quarter" idx="11"/>
          </p:nvPr>
        </p:nvSpPr>
        <p:spPr>
          <a:xfrm>
            <a:off x="4165600" y="6356351"/>
            <a:ext cx="3860800" cy="365125"/>
          </a:xfrm>
        </p:spPr>
        <p:txBody>
          <a:bodyPr anchor="ctr"/>
          <a:lstStyle/>
          <a:p>
            <a:r>
              <a:rPr lang="en-US" dirty="0" smtClean="0"/>
              <a:t>Footer Text</a:t>
            </a:r>
            <a:endParaRPr lang="en-US" dirty="0"/>
          </a:p>
        </p:txBody>
      </p:sp>
      <p:sp>
        <p:nvSpPr>
          <p:cNvPr id="14" name="Slide Number Placeholder 5"/>
          <p:cNvSpPr>
            <a:spLocks noGrp="1"/>
          </p:cNvSpPr>
          <p:nvPr>
            <p:ph type="sldNum" sz="quarter" idx="12"/>
          </p:nvPr>
        </p:nvSpPr>
        <p:spPr>
          <a:xfrm>
            <a:off x="830217" y="6356351"/>
            <a:ext cx="506908" cy="365125"/>
          </a:xfrm>
        </p:spPr>
        <p:txBody>
          <a:bodyPr anchor="ctr"/>
          <a:lstStyle/>
          <a:p>
            <a:fld id="{BA9B540C-44DA-4F69-89C9-7C84606640D3}" type="slidenum">
              <a:rPr lang="en-US" smtClean="0"/>
              <a:pPr/>
              <a:t>‹#›</a:t>
            </a:fld>
            <a:endParaRPr lang="en-US" dirty="0"/>
          </a:p>
        </p:txBody>
      </p:sp>
      <p:sp>
        <p:nvSpPr>
          <p:cNvPr id="15" name="Rectangle 14"/>
          <p:cNvSpPr/>
          <p:nvPr userDrawn="1"/>
        </p:nvSpPr>
        <p:spPr>
          <a:xfrm>
            <a:off x="0" y="0"/>
            <a:ext cx="445603" cy="6858000"/>
          </a:xfrm>
          <a:prstGeom prst="rect">
            <a:avLst/>
          </a:prstGeom>
          <a:solidFill>
            <a:srgbClr val="00A9A0"/>
          </a:solidFill>
          <a:ln>
            <a:noFill/>
          </a:ln>
          <a:effectLst/>
        </p:spPr>
        <p:style>
          <a:lnRef idx="1">
            <a:schemeClr val="accent1"/>
          </a:lnRef>
          <a:fillRef idx="3">
            <a:schemeClr val="accent1"/>
          </a:fillRef>
          <a:effectRef idx="2">
            <a:schemeClr val="accent1"/>
          </a:effectRef>
          <a:fontRef idx="minor">
            <a:schemeClr val="lt1"/>
          </a:fontRef>
        </p:style>
        <p:txBody>
          <a:bodyPr lIns="108852" tIns="54426" rIns="108852" bIns="54426" rtlCol="0" anchor="ctr"/>
          <a:lstStyle/>
          <a:p>
            <a:pPr algn="ctr"/>
            <a:endParaRPr lang="en-US" sz="1500" dirty="0"/>
          </a:p>
        </p:txBody>
      </p:sp>
      <p:sp>
        <p:nvSpPr>
          <p:cNvPr id="16" name="Title 1"/>
          <p:cNvSpPr>
            <a:spLocks noGrp="1"/>
          </p:cNvSpPr>
          <p:nvPr>
            <p:ph type="title"/>
          </p:nvPr>
        </p:nvSpPr>
        <p:spPr>
          <a:xfrm>
            <a:off x="830219" y="310073"/>
            <a:ext cx="11361783" cy="1033226"/>
          </a:xfrm>
        </p:spPr>
        <p:txBody>
          <a:bodyPr>
            <a:normAutofit/>
          </a:bodyPr>
          <a:lstStyle>
            <a:lvl1pPr algn="l">
              <a:defRPr sz="4250" b="0">
                <a:solidFill>
                  <a:schemeClr val="accent1"/>
                </a:solidFill>
              </a:defRPr>
            </a:lvl1pPr>
          </a:lstStyle>
          <a:p>
            <a:r>
              <a:rPr lang="en-US" smtClean="0"/>
              <a:t>Click to edit Master title style</a:t>
            </a:r>
            <a:endParaRPr lang="en-US" dirty="0"/>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7488" y="6356351"/>
            <a:ext cx="1604096" cy="365124"/>
          </a:xfrm>
          <a:prstGeom prst="rect">
            <a:avLst/>
          </a:prstGeom>
        </p:spPr>
      </p:pic>
    </p:spTree>
    <p:extLst>
      <p:ext uri="{BB962C8B-B14F-4D97-AF65-F5344CB8AC3E}">
        <p14:creationId xmlns:p14="http://schemas.microsoft.com/office/powerpoint/2010/main" val="34530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0" y="1981200"/>
            <a:ext cx="47752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502400" y="1981200"/>
            <a:ext cx="4775200" cy="1790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502400" y="3924300"/>
            <a:ext cx="4775200" cy="1790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301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Road Sign"/>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92" y="2808774"/>
            <a:ext cx="4258982" cy="4049225"/>
          </a:xfrm>
          <a:prstGeom prst="rect">
            <a:avLst/>
          </a:prstGeom>
        </p:spPr>
      </p:pic>
      <p:pic>
        <p:nvPicPr>
          <p:cNvPr id="10" name="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70863" y="5833935"/>
            <a:ext cx="3371850" cy="1085850"/>
          </a:xfrm>
          <a:prstGeom prst="rect">
            <a:avLst/>
          </a:prstGeom>
        </p:spPr>
      </p:pic>
      <p:sp>
        <p:nvSpPr>
          <p:cNvPr id="3" name="Subtitle 2"/>
          <p:cNvSpPr>
            <a:spLocks noGrp="1"/>
          </p:cNvSpPr>
          <p:nvPr>
            <p:ph type="subTitle" idx="1"/>
          </p:nvPr>
        </p:nvSpPr>
        <p:spPr>
          <a:xfrm>
            <a:off x="4125098" y="4098378"/>
            <a:ext cx="7959811" cy="638369"/>
          </a:xfrm>
        </p:spPr>
        <p:txBody>
          <a:bodyPr>
            <a:noAutofit/>
          </a:bodyPr>
          <a:lstStyle>
            <a:lvl1pPr marL="0" indent="0" algn="l">
              <a:buNone/>
              <a:defRPr sz="41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p:cNvSpPr>
            <a:spLocks noGrp="1"/>
          </p:cNvSpPr>
          <p:nvPr>
            <p:ph type="ctrTitle" hasCustomPrompt="1"/>
          </p:nvPr>
        </p:nvSpPr>
        <p:spPr>
          <a:xfrm>
            <a:off x="4125098" y="86497"/>
            <a:ext cx="8066902" cy="4201297"/>
          </a:xfrm>
        </p:spPr>
        <p:txBody>
          <a:bodyPr anchor="b"/>
          <a:lstStyle>
            <a:lvl1pPr algn="l">
              <a:defRPr sz="8800" b="1">
                <a:solidFill>
                  <a:srgbClr val="00AAA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752579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EC8B0C-94A6-4E2A-AD9D-DC395D906229}"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40689979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3064783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5679424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71324682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12231578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EC8B0C-94A6-4E2A-AD9D-DC395D906229}"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10438321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C8B0C-94A6-4E2A-AD9D-DC395D906229}" type="datetimeFigureOut">
              <a:rPr lang="en-US" smtClean="0"/>
              <a:t>4/3/18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0AF21-E64E-4BF7-A690-DB8846B446B5}" type="slidenum">
              <a:rPr lang="en-US" smtClean="0"/>
              <a:t>‹#›</a:t>
            </a:fld>
            <a:endParaRPr lang="en-US"/>
          </a:p>
        </p:txBody>
      </p:sp>
    </p:spTree>
    <p:extLst>
      <p:ext uri="{BB962C8B-B14F-4D97-AF65-F5344CB8AC3E}">
        <p14:creationId xmlns:p14="http://schemas.microsoft.com/office/powerpoint/2010/main" val="1976329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C8B0C-94A6-4E2A-AD9D-DC395D906229}" type="datetimeFigureOut">
              <a:rPr lang="en-US" smtClean="0"/>
              <a:t>4/3/18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AF21-E64E-4BF7-A690-DB8846B446B5}" type="slidenum">
              <a:rPr lang="en-US" smtClean="0"/>
              <a:t>‹#›</a:t>
            </a:fld>
            <a:endParaRPr lang="en-US"/>
          </a:p>
        </p:txBody>
      </p:sp>
    </p:spTree>
    <p:extLst>
      <p:ext uri="{BB962C8B-B14F-4D97-AF65-F5344CB8AC3E}">
        <p14:creationId xmlns:p14="http://schemas.microsoft.com/office/powerpoint/2010/main" val="296076377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79" r:id="rId5"/>
    <p:sldLayoutId id="2147483680" r:id="rId6"/>
    <p:sldLayoutId id="2147483666" r:id="rId7"/>
    <p:sldLayoutId id="2147483652" r:id="rId8"/>
    <p:sldLayoutId id="2147483655" r:id="rId9"/>
    <p:sldLayoutId id="2147483682" r:id="rId10"/>
    <p:sldLayoutId id="214748368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hyperlink" Target="NULL" TargetMode="External"/><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dcpwdbs405/virtualem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NULL" TargetMode="External"/><Relationship Id="rId3" Type="http://schemas.openxmlformats.org/officeDocument/2006/relationships/hyperlink" Target="NUL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pps.insidecpmc.org/CPMC_SRQ/servlet/LoginServlet?cpmc_role_id=18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jpeg"/><Relationship Id="rId3" Type="http://schemas.openxmlformats.org/officeDocument/2006/relationships/image" Target="../media/image3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4.jpg"/><Relationship Id="rId3" Type="http://schemas.openxmlformats.org/officeDocument/2006/relationships/image" Target="../media/image3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jpeg"/><Relationship Id="rId3" Type="http://schemas.openxmlformats.org/officeDocument/2006/relationships/image" Target="cid:image001.jpg@01D3C018.968BD19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5" Type="http://schemas.openxmlformats.org/officeDocument/2006/relationships/image" Target="../media/image46.jpeg"/><Relationship Id="rId1" Type="http://schemas.openxmlformats.org/officeDocument/2006/relationships/slideLayout" Target="../slideLayouts/slideLayout11.xml"/><Relationship Id="rId2" Type="http://schemas.openxmlformats.org/officeDocument/2006/relationships/image" Target="../media/image4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049942" y="86497"/>
            <a:ext cx="8066902" cy="4201297"/>
          </a:xfrm>
        </p:spPr>
        <p:txBody>
          <a:bodyPr/>
          <a:lstStyle/>
          <a:p>
            <a:pPr algn="ctr"/>
            <a:r>
              <a:rPr lang="en-US" dirty="0" smtClean="0"/>
              <a:t>CPMC</a:t>
            </a:r>
            <a:r>
              <a:rPr lang="en-US" b="0" dirty="0" smtClean="0"/>
              <a:t>2020</a:t>
            </a:r>
            <a:endParaRPr lang="en-US" b="0" dirty="0"/>
          </a:p>
        </p:txBody>
      </p:sp>
      <p:sp>
        <p:nvSpPr>
          <p:cNvPr id="5" name="Text Placeholder 4"/>
          <p:cNvSpPr>
            <a:spLocks noGrp="1"/>
          </p:cNvSpPr>
          <p:nvPr>
            <p:ph type="subTitle" idx="1"/>
          </p:nvPr>
        </p:nvSpPr>
        <p:spPr>
          <a:xfrm>
            <a:off x="4232189" y="4167215"/>
            <a:ext cx="7959811" cy="1228569"/>
          </a:xfrm>
        </p:spPr>
        <p:txBody>
          <a:bodyPr>
            <a:normAutofit fontScale="77500" lnSpcReduction="20000"/>
          </a:bodyPr>
          <a:lstStyle/>
          <a:p>
            <a:pPr algn="ctr"/>
            <a:r>
              <a:rPr lang="en-US" sz="7000" b="1" dirty="0" smtClean="0"/>
              <a:t>MBC Occupancy Manual</a:t>
            </a:r>
          </a:p>
          <a:p>
            <a:pPr algn="ctr"/>
            <a:r>
              <a:rPr lang="en-US" sz="3200" dirty="0" smtClean="0"/>
              <a:t>-Guide to the Building-</a:t>
            </a:r>
            <a:endParaRPr lang="en-US" sz="3200" dirty="0"/>
          </a:p>
        </p:txBody>
      </p:sp>
    </p:spTree>
    <p:extLst>
      <p:ext uri="{BB962C8B-B14F-4D97-AF65-F5344CB8AC3E}">
        <p14:creationId xmlns:p14="http://schemas.microsoft.com/office/powerpoint/2010/main" val="12330204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Elevator Usage	</a:t>
            </a:r>
            <a:endParaRPr lang="en-US" sz="3600" dirty="0"/>
          </a:p>
        </p:txBody>
      </p:sp>
      <p:sp>
        <p:nvSpPr>
          <p:cNvPr id="3" name="Content Placeholder 2"/>
          <p:cNvSpPr>
            <a:spLocks noGrp="1"/>
          </p:cNvSpPr>
          <p:nvPr>
            <p:ph idx="1"/>
          </p:nvPr>
        </p:nvSpPr>
        <p:spPr>
          <a:xfrm>
            <a:off x="838200" y="1825625"/>
            <a:ext cx="7159580" cy="4351338"/>
          </a:xfrm>
        </p:spPr>
        <p:txBody>
          <a:bodyPr>
            <a:normAutofit lnSpcReduction="10000"/>
          </a:bodyPr>
          <a:lstStyle/>
          <a:p>
            <a:r>
              <a:rPr lang="en-US" b="1" dirty="0" smtClean="0">
                <a:solidFill>
                  <a:srgbClr val="FF0000"/>
                </a:solidFill>
              </a:rPr>
              <a:t>Transport/Service Elevators </a:t>
            </a:r>
            <a:r>
              <a:rPr lang="en-US" dirty="0"/>
              <a:t>	</a:t>
            </a:r>
            <a:endParaRPr lang="en-US" dirty="0" smtClean="0"/>
          </a:p>
          <a:p>
            <a:pPr lvl="1"/>
            <a:r>
              <a:rPr lang="en-US" b="1" dirty="0" smtClean="0"/>
              <a:t>Total: 3</a:t>
            </a:r>
          </a:p>
          <a:p>
            <a:pPr lvl="1"/>
            <a:r>
              <a:rPr lang="en-US" b="1" dirty="0" smtClean="0"/>
              <a:t>Users</a:t>
            </a:r>
            <a:r>
              <a:rPr lang="en-US" dirty="0" smtClean="0"/>
              <a:t>: Employees, Physicians, Patient Transport</a:t>
            </a:r>
          </a:p>
          <a:p>
            <a:pPr lvl="1"/>
            <a:r>
              <a:rPr lang="en-US" dirty="0" smtClean="0"/>
              <a:t>Patient being transported will be prioritized and elevators should be made available. </a:t>
            </a:r>
          </a:p>
          <a:p>
            <a:pPr lvl="1"/>
            <a:r>
              <a:rPr lang="en-US" dirty="0" smtClean="0"/>
              <a:t>Badge access required!</a:t>
            </a:r>
          </a:p>
          <a:p>
            <a:pPr lvl="1"/>
            <a:endParaRPr lang="en-US" dirty="0"/>
          </a:p>
          <a:p>
            <a:r>
              <a:rPr lang="en-US" b="1" dirty="0">
                <a:solidFill>
                  <a:schemeClr val="accent6"/>
                </a:solidFill>
              </a:rPr>
              <a:t>Public Elevators </a:t>
            </a:r>
          </a:p>
          <a:p>
            <a:pPr lvl="1"/>
            <a:r>
              <a:rPr lang="en-US" b="1" dirty="0"/>
              <a:t>Total: 4</a:t>
            </a:r>
          </a:p>
          <a:p>
            <a:pPr lvl="1"/>
            <a:r>
              <a:rPr lang="en-US" b="1" dirty="0"/>
              <a:t>Users</a:t>
            </a:r>
            <a:r>
              <a:rPr lang="en-US" dirty="0"/>
              <a:t>: </a:t>
            </a:r>
            <a:r>
              <a:rPr lang="en-US" dirty="0" smtClean="0"/>
              <a:t>Patients and Visitors</a:t>
            </a:r>
          </a:p>
          <a:p>
            <a:pPr lvl="1"/>
            <a:r>
              <a:rPr lang="en-US" dirty="0" smtClean="0"/>
              <a:t>Badge access </a:t>
            </a:r>
            <a:r>
              <a:rPr lang="en-US" b="1" u="sng" dirty="0" smtClean="0"/>
              <a:t>not</a:t>
            </a:r>
            <a:r>
              <a:rPr lang="en-US" dirty="0" smtClean="0"/>
              <a:t> required </a:t>
            </a:r>
            <a:endParaRPr lang="en-US" dirty="0"/>
          </a:p>
          <a:p>
            <a:pPr lvl="1"/>
            <a:endParaRPr lang="en-US" dirty="0"/>
          </a:p>
        </p:txBody>
      </p:sp>
      <p:pic>
        <p:nvPicPr>
          <p:cNvPr id="4" name="Picture 3"/>
          <p:cNvPicPr>
            <a:picLocks noChangeAspect="1"/>
          </p:cNvPicPr>
          <p:nvPr/>
        </p:nvPicPr>
        <p:blipFill>
          <a:blip r:embed="rId2"/>
          <a:stretch>
            <a:fillRect/>
          </a:stretch>
        </p:blipFill>
        <p:spPr>
          <a:xfrm>
            <a:off x="7997779" y="1232481"/>
            <a:ext cx="3168203" cy="5013758"/>
          </a:xfrm>
          <a:prstGeom prst="rect">
            <a:avLst/>
          </a:prstGeom>
        </p:spPr>
      </p:pic>
      <p:sp>
        <p:nvSpPr>
          <p:cNvPr id="5" name="Rectangle 4"/>
          <p:cNvSpPr/>
          <p:nvPr/>
        </p:nvSpPr>
        <p:spPr>
          <a:xfrm>
            <a:off x="7997778" y="4494727"/>
            <a:ext cx="1481072" cy="631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97778" y="5260729"/>
            <a:ext cx="1481072" cy="63106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209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Badge 101</a:t>
            </a:r>
            <a:endParaRPr lang="en-US" sz="3600" dirty="0"/>
          </a:p>
        </p:txBody>
      </p:sp>
      <p:sp>
        <p:nvSpPr>
          <p:cNvPr id="6" name="Content Placeholder 5"/>
          <p:cNvSpPr>
            <a:spLocks noGrp="1"/>
          </p:cNvSpPr>
          <p:nvPr>
            <p:ph sz="half" idx="1"/>
          </p:nvPr>
        </p:nvSpPr>
        <p:spPr/>
        <p:txBody>
          <a:bodyPr>
            <a:normAutofit fontScale="62500" lnSpcReduction="20000"/>
          </a:bodyPr>
          <a:lstStyle/>
          <a:p>
            <a:pPr marL="0" indent="0" algn="ctr">
              <a:buNone/>
            </a:pPr>
            <a:r>
              <a:rPr lang="en-US" b="1" u="sng" dirty="0" smtClean="0"/>
              <a:t>Employees, Volunteers and Physicians</a:t>
            </a:r>
          </a:p>
          <a:p>
            <a:r>
              <a:rPr lang="en-US" dirty="0" smtClean="0"/>
              <a:t>Badge must be worn at all times, many doors will require badge reader to upon entry. </a:t>
            </a:r>
          </a:p>
          <a:p>
            <a:r>
              <a:rPr lang="en-US" b="1" dirty="0">
                <a:solidFill>
                  <a:srgbClr val="FF0000"/>
                </a:solidFill>
              </a:rPr>
              <a:t>Staff </a:t>
            </a:r>
            <a:r>
              <a:rPr lang="en-US" b="1" dirty="0" smtClean="0">
                <a:solidFill>
                  <a:srgbClr val="FF0000"/>
                </a:solidFill>
              </a:rPr>
              <a:t>must tap their </a:t>
            </a:r>
            <a:r>
              <a:rPr lang="en-US" b="1" dirty="0">
                <a:solidFill>
                  <a:srgbClr val="FF0000"/>
                </a:solidFill>
              </a:rPr>
              <a:t>badge to the respective device, in order to activate the corresponding </a:t>
            </a:r>
            <a:r>
              <a:rPr lang="en-US" b="1" dirty="0" smtClean="0">
                <a:solidFill>
                  <a:srgbClr val="FF0000"/>
                </a:solidFill>
              </a:rPr>
              <a:t>system</a:t>
            </a:r>
          </a:p>
          <a:p>
            <a:r>
              <a:rPr lang="en-US" dirty="0" smtClean="0"/>
              <a:t>Registry staff will be required to show registry ID before being issued a badge. These need to be </a:t>
            </a:r>
            <a:r>
              <a:rPr lang="en-US" dirty="0"/>
              <a:t>return to charge nurse end of shift. </a:t>
            </a:r>
            <a:endParaRPr lang="en-US" dirty="0" smtClean="0"/>
          </a:p>
          <a:p>
            <a:r>
              <a:rPr lang="en-US" dirty="0" smtClean="0"/>
              <a:t>Internal stairwells can be used for exiting the building, however re-entry will be on the ground floor. </a:t>
            </a:r>
          </a:p>
          <a:p>
            <a:r>
              <a:rPr lang="en-US" dirty="0" smtClean="0"/>
              <a:t>Please pay attention to your surroundings and ensure that no one enters behind you when badging in. </a:t>
            </a:r>
          </a:p>
          <a:p>
            <a:r>
              <a:rPr lang="en-US" dirty="0" smtClean="0"/>
              <a:t>If you forgot your badge, please go to the Security Desk for a temporary badge. </a:t>
            </a:r>
          </a:p>
        </p:txBody>
      </p:sp>
      <p:sp>
        <p:nvSpPr>
          <p:cNvPr id="2" name="Content Placeholder 1"/>
          <p:cNvSpPr>
            <a:spLocks noGrp="1"/>
          </p:cNvSpPr>
          <p:nvPr>
            <p:ph sz="half" idx="2"/>
          </p:nvPr>
        </p:nvSpPr>
        <p:spPr/>
        <p:txBody>
          <a:bodyPr>
            <a:normAutofit fontScale="62500" lnSpcReduction="20000"/>
          </a:bodyPr>
          <a:lstStyle/>
          <a:p>
            <a:pPr marL="0" indent="0" algn="ctr">
              <a:buNone/>
            </a:pPr>
            <a:r>
              <a:rPr lang="en-US" b="1" u="sng" dirty="0" smtClean="0"/>
              <a:t>Visitors</a:t>
            </a:r>
          </a:p>
          <a:p>
            <a:r>
              <a:rPr lang="en-US" dirty="0" smtClean="0"/>
              <a:t>Visitor badges are required and can be obtained on Level 1 or Level 2 Security Desk. </a:t>
            </a:r>
          </a:p>
          <a:p>
            <a:r>
              <a:rPr lang="en-US" dirty="0" smtClean="0"/>
              <a:t>Photo identification will be required for those 18 years and older. </a:t>
            </a:r>
          </a:p>
          <a:p>
            <a:pPr lvl="1"/>
            <a:r>
              <a:rPr lang="en-US" dirty="0" smtClean="0"/>
              <a:t>Children who are coming with their parents can have their photos taken at the security desk for badge issue. </a:t>
            </a:r>
          </a:p>
          <a:p>
            <a:r>
              <a:rPr lang="en-US" dirty="0" smtClean="0"/>
              <a:t>Badges will become VOID after 6-8 hours and will need to be re-issued. </a:t>
            </a:r>
          </a:p>
          <a:p>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164747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Lost &amp; Found </a:t>
            </a:r>
            <a:endParaRPr lang="en-US" sz="3600" dirty="0"/>
          </a:p>
        </p:txBody>
      </p:sp>
      <p:sp>
        <p:nvSpPr>
          <p:cNvPr id="3" name="Content Placeholder 2"/>
          <p:cNvSpPr>
            <a:spLocks noGrp="1"/>
          </p:cNvSpPr>
          <p:nvPr>
            <p:ph idx="1"/>
          </p:nvPr>
        </p:nvSpPr>
        <p:spPr/>
        <p:txBody>
          <a:bodyPr/>
          <a:lstStyle/>
          <a:p>
            <a:pPr marL="0" indent="0" algn="ctr">
              <a:buNone/>
            </a:pPr>
            <a:r>
              <a:rPr lang="en-US" dirty="0" smtClean="0"/>
              <a:t>Located in the 1912 building on the 4</a:t>
            </a:r>
            <a:r>
              <a:rPr lang="en-US" baseline="30000" dirty="0" smtClean="0"/>
              <a:t>th</a:t>
            </a:r>
            <a:r>
              <a:rPr lang="en-US" dirty="0" smtClean="0"/>
              <a:t> floor. Please contact security if you have a missing item that cannot be located. </a:t>
            </a:r>
          </a:p>
        </p:txBody>
      </p:sp>
    </p:spTree>
    <p:extLst>
      <p:ext uri="{BB962C8B-B14F-4D97-AF65-F5344CB8AC3E}">
        <p14:creationId xmlns:p14="http://schemas.microsoft.com/office/powerpoint/2010/main" val="2964661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129"/>
          </a:xfrm>
        </p:spPr>
        <p:txBody>
          <a:bodyPr/>
          <a:lstStyle/>
          <a:p>
            <a:pPr algn="ctr"/>
            <a:r>
              <a:rPr lang="en-US" sz="3600" dirty="0" smtClean="0"/>
              <a:t>Shuttle Schedule &amp; Routes</a:t>
            </a:r>
            <a:endParaRPr lang="en-US" sz="3600" dirty="0"/>
          </a:p>
        </p:txBody>
      </p:sp>
      <p:pic>
        <p:nvPicPr>
          <p:cNvPr id="1026"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708" y="1614624"/>
            <a:ext cx="6784521" cy="500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352489" y="1297089"/>
            <a:ext cx="4712733" cy="2820094"/>
          </a:xfrm>
          <a:prstGeom prst="rect">
            <a:avLst/>
          </a:prstGeom>
        </p:spPr>
      </p:pic>
      <p:sp>
        <p:nvSpPr>
          <p:cNvPr id="7" name="TextBox 6"/>
          <p:cNvSpPr txBox="1"/>
          <p:nvPr/>
        </p:nvSpPr>
        <p:spPr>
          <a:xfrm>
            <a:off x="6323527" y="1223493"/>
            <a:ext cx="4662152" cy="369332"/>
          </a:xfrm>
          <a:prstGeom prst="rect">
            <a:avLst/>
          </a:prstGeom>
          <a:noFill/>
        </p:spPr>
        <p:txBody>
          <a:bodyPr wrap="square" rtlCol="0">
            <a:spAutoFit/>
          </a:bodyPr>
          <a:lstStyle/>
          <a:p>
            <a:pPr algn="ctr"/>
            <a:r>
              <a:rPr lang="en-US" b="1" u="sng" dirty="0" smtClean="0"/>
              <a:t>NEW</a:t>
            </a:r>
            <a:r>
              <a:rPr lang="en-US" b="1" dirty="0" smtClean="0"/>
              <a:t> MBC24 Shuttle Route! </a:t>
            </a:r>
            <a:endParaRPr lang="en-US" b="1" dirty="0"/>
          </a:p>
        </p:txBody>
      </p:sp>
      <p:sp>
        <p:nvSpPr>
          <p:cNvPr id="8" name="5-Point Star 7"/>
          <p:cNvSpPr/>
          <p:nvPr/>
        </p:nvSpPr>
        <p:spPr>
          <a:xfrm>
            <a:off x="43982" y="3833848"/>
            <a:ext cx="292267" cy="28333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553968" y="4726548"/>
            <a:ext cx="1545465" cy="246221"/>
          </a:xfrm>
          <a:prstGeom prst="rect">
            <a:avLst/>
          </a:prstGeom>
          <a:noFill/>
          <a:ln>
            <a:solidFill>
              <a:srgbClr val="FF0000"/>
            </a:solidFill>
          </a:ln>
        </p:spPr>
        <p:txBody>
          <a:bodyPr wrap="square" rtlCol="0">
            <a:spAutoFit/>
          </a:bodyPr>
          <a:lstStyle/>
          <a:p>
            <a:r>
              <a:rPr lang="en-US" sz="1000" b="1" dirty="0" smtClean="0"/>
              <a:t>NEW Offsite Staff Lots</a:t>
            </a:r>
            <a:endParaRPr lang="en-US" sz="1000" b="1" dirty="0"/>
          </a:p>
        </p:txBody>
      </p:sp>
      <p:sp>
        <p:nvSpPr>
          <p:cNvPr id="11" name="TextBox 10"/>
          <p:cNvSpPr txBox="1"/>
          <p:nvPr/>
        </p:nvSpPr>
        <p:spPr>
          <a:xfrm>
            <a:off x="8553968" y="6038046"/>
            <a:ext cx="1545465" cy="246221"/>
          </a:xfrm>
          <a:prstGeom prst="rect">
            <a:avLst/>
          </a:prstGeom>
          <a:noFill/>
          <a:ln>
            <a:solidFill>
              <a:srgbClr val="FF0000"/>
            </a:solidFill>
          </a:ln>
        </p:spPr>
        <p:txBody>
          <a:bodyPr wrap="square" rtlCol="0">
            <a:spAutoFit/>
          </a:bodyPr>
          <a:lstStyle/>
          <a:p>
            <a:r>
              <a:rPr lang="en-US" sz="1000" b="1" dirty="0" smtClean="0"/>
              <a:t>NEW Offsite Staff Lots</a:t>
            </a:r>
            <a:endParaRPr lang="en-US" sz="1000" b="1" dirty="0"/>
          </a:p>
        </p:txBody>
      </p:sp>
      <p:sp>
        <p:nvSpPr>
          <p:cNvPr id="10" name="TextBox 9"/>
          <p:cNvSpPr txBox="1"/>
          <p:nvPr/>
        </p:nvSpPr>
        <p:spPr>
          <a:xfrm>
            <a:off x="190115" y="4623515"/>
            <a:ext cx="4875107" cy="1569660"/>
          </a:xfrm>
          <a:prstGeom prst="rect">
            <a:avLst/>
          </a:prstGeom>
          <a:noFill/>
        </p:spPr>
        <p:txBody>
          <a:bodyPr wrap="square" rtlCol="0">
            <a:spAutoFit/>
          </a:bodyPr>
          <a:lstStyle/>
          <a:p>
            <a:pPr marL="285750" indent="-285750">
              <a:buFontTx/>
              <a:buChar char="-"/>
            </a:pPr>
            <a:r>
              <a:rPr lang="en-US" sz="1600" dirty="0" smtClean="0"/>
              <a:t>Shuttle will run between MBC and 24</a:t>
            </a:r>
            <a:r>
              <a:rPr lang="en-US" sz="1600" baseline="30000" dirty="0" smtClean="0"/>
              <a:t>th</a:t>
            </a:r>
            <a:r>
              <a:rPr lang="en-US" sz="1600" dirty="0" smtClean="0"/>
              <a:t> Mission Bart every 30 minutes all day (0600-1800).</a:t>
            </a:r>
          </a:p>
          <a:p>
            <a:pPr marL="285750" indent="-285750">
              <a:buFontTx/>
              <a:buChar char="-"/>
            </a:pPr>
            <a:r>
              <a:rPr lang="en-US" sz="1600" dirty="0" smtClean="0"/>
              <a:t>Schedule can be found </a:t>
            </a:r>
            <a:r>
              <a:rPr lang="en-US" sz="1600" dirty="0" smtClean="0">
                <a:hlinkClick r:id="rId4" invalidUrl="http://mysutter/bay/CPMC/About/Locations/Shuttle Schedules/Jan2017ShuttleSchedule.pdf"/>
              </a:rPr>
              <a:t>here</a:t>
            </a:r>
            <a:r>
              <a:rPr lang="en-US" sz="1600" dirty="0" smtClean="0"/>
              <a:t>.</a:t>
            </a:r>
          </a:p>
          <a:p>
            <a:pPr marL="285750" indent="-285750">
              <a:buFontTx/>
              <a:buChar char="-"/>
            </a:pPr>
            <a:r>
              <a:rPr lang="en-US" sz="1600" dirty="0" smtClean="0"/>
              <a:t>MBC24 shuttle is available </a:t>
            </a:r>
            <a:r>
              <a:rPr lang="en-US" sz="1600" b="1" dirty="0" smtClean="0"/>
              <a:t>NOW</a:t>
            </a:r>
            <a:r>
              <a:rPr lang="en-US" sz="1600" dirty="0" smtClean="0"/>
              <a:t> (as of September 2017) for a limited hours (2pm-6pm) until MBC opens its doors. </a:t>
            </a:r>
            <a:endParaRPr lang="en-US" sz="1600" dirty="0"/>
          </a:p>
        </p:txBody>
      </p:sp>
    </p:spTree>
    <p:extLst>
      <p:ext uri="{BB962C8B-B14F-4D97-AF65-F5344CB8AC3E}">
        <p14:creationId xmlns:p14="http://schemas.microsoft.com/office/powerpoint/2010/main" val="274600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129"/>
          </a:xfrm>
        </p:spPr>
        <p:txBody>
          <a:bodyPr/>
          <a:lstStyle/>
          <a:p>
            <a:pPr algn="ctr"/>
            <a:r>
              <a:rPr lang="en-US" sz="3600" dirty="0" smtClean="0"/>
              <a:t>Additional MBC Offsite Parking</a:t>
            </a:r>
            <a:endParaRPr lang="en-US" sz="3600" dirty="0"/>
          </a:p>
        </p:txBody>
      </p:sp>
      <p:sp>
        <p:nvSpPr>
          <p:cNvPr id="3" name="TextBox 2"/>
          <p:cNvSpPr txBox="1"/>
          <p:nvPr/>
        </p:nvSpPr>
        <p:spPr>
          <a:xfrm>
            <a:off x="476517" y="970332"/>
            <a:ext cx="1132562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2 additional parking lots have been made available to provide an additional 40 parking spaces for our employees during business hours.</a:t>
            </a:r>
          </a:p>
          <a:p>
            <a:pPr marL="285750" indent="-285750">
              <a:buFont typeface="Arial" panose="020B0604020202020204" pitchFamily="34" charset="0"/>
              <a:buChar char="•"/>
            </a:pPr>
            <a:r>
              <a:rPr lang="en-US" sz="2000" dirty="0" smtClean="0"/>
              <a:t>Cesar Chavez St. Garage will still be made available to all employees after hours and on weekends. </a:t>
            </a:r>
            <a:endParaRPr lang="en-US" sz="2000" dirty="0"/>
          </a:p>
        </p:txBody>
      </p:sp>
      <p:pic>
        <p:nvPicPr>
          <p:cNvPr id="6" name="Picture 5"/>
          <p:cNvPicPr>
            <a:picLocks noChangeAspect="1"/>
          </p:cNvPicPr>
          <p:nvPr/>
        </p:nvPicPr>
        <p:blipFill>
          <a:blip r:embed="rId2"/>
          <a:stretch>
            <a:fillRect/>
          </a:stretch>
        </p:blipFill>
        <p:spPr>
          <a:xfrm>
            <a:off x="9512683" y="2765113"/>
            <a:ext cx="2289461" cy="3931901"/>
          </a:xfrm>
          <a:prstGeom prst="rect">
            <a:avLst/>
          </a:prstGeom>
        </p:spPr>
      </p:pic>
      <p:pic>
        <p:nvPicPr>
          <p:cNvPr id="8" name="Picture 7"/>
          <p:cNvPicPr>
            <a:picLocks noChangeAspect="1"/>
          </p:cNvPicPr>
          <p:nvPr/>
        </p:nvPicPr>
        <p:blipFill>
          <a:blip r:embed="rId3"/>
          <a:stretch>
            <a:fillRect/>
          </a:stretch>
        </p:blipFill>
        <p:spPr>
          <a:xfrm>
            <a:off x="476517" y="2914958"/>
            <a:ext cx="3829776" cy="3241047"/>
          </a:xfrm>
          <a:prstGeom prst="rect">
            <a:avLst/>
          </a:prstGeom>
        </p:spPr>
      </p:pic>
      <p:sp>
        <p:nvSpPr>
          <p:cNvPr id="10" name="TextBox 9"/>
          <p:cNvSpPr txBox="1"/>
          <p:nvPr/>
        </p:nvSpPr>
        <p:spPr>
          <a:xfrm>
            <a:off x="2760828" y="4945393"/>
            <a:ext cx="1545465" cy="246221"/>
          </a:xfrm>
          <a:prstGeom prst="rect">
            <a:avLst/>
          </a:prstGeom>
          <a:noFill/>
          <a:ln w="57150">
            <a:solidFill>
              <a:srgbClr val="FF0000"/>
            </a:solidFill>
          </a:ln>
        </p:spPr>
        <p:txBody>
          <a:bodyPr wrap="square" rtlCol="0">
            <a:spAutoFit/>
          </a:bodyPr>
          <a:lstStyle/>
          <a:p>
            <a:pPr algn="ctr"/>
            <a:r>
              <a:rPr lang="en-US" sz="1000" b="1" dirty="0" smtClean="0"/>
              <a:t>NEW Offsite Staff Lot</a:t>
            </a:r>
            <a:endParaRPr lang="en-US" sz="1000" b="1" dirty="0"/>
          </a:p>
        </p:txBody>
      </p:sp>
      <p:sp>
        <p:nvSpPr>
          <p:cNvPr id="11" name="TextBox 10"/>
          <p:cNvSpPr txBox="1"/>
          <p:nvPr/>
        </p:nvSpPr>
        <p:spPr>
          <a:xfrm>
            <a:off x="10125397" y="5870622"/>
            <a:ext cx="1545465" cy="246221"/>
          </a:xfrm>
          <a:prstGeom prst="rect">
            <a:avLst/>
          </a:prstGeom>
          <a:noFill/>
          <a:ln w="57150">
            <a:solidFill>
              <a:srgbClr val="FF0000"/>
            </a:solidFill>
          </a:ln>
        </p:spPr>
        <p:txBody>
          <a:bodyPr wrap="square" rtlCol="0">
            <a:spAutoFit/>
          </a:bodyPr>
          <a:lstStyle/>
          <a:p>
            <a:pPr algn="ctr"/>
            <a:r>
              <a:rPr lang="en-US" sz="1000" b="1" dirty="0" smtClean="0"/>
              <a:t>NEW Offsite Staff Lot</a:t>
            </a:r>
            <a:endParaRPr lang="en-US" sz="1000" b="1" dirty="0"/>
          </a:p>
        </p:txBody>
      </p:sp>
      <p:sp>
        <p:nvSpPr>
          <p:cNvPr id="12" name="TextBox 11"/>
          <p:cNvSpPr txBox="1"/>
          <p:nvPr/>
        </p:nvSpPr>
        <p:spPr>
          <a:xfrm>
            <a:off x="1184856" y="2459769"/>
            <a:ext cx="2678806" cy="276999"/>
          </a:xfrm>
          <a:prstGeom prst="rect">
            <a:avLst/>
          </a:prstGeom>
          <a:noFill/>
        </p:spPr>
        <p:txBody>
          <a:bodyPr wrap="square" rtlCol="0">
            <a:spAutoFit/>
          </a:bodyPr>
          <a:lstStyle/>
          <a:p>
            <a:r>
              <a:rPr lang="en-US" sz="1200" b="1" smtClean="0"/>
              <a:t>3115 </a:t>
            </a:r>
            <a:r>
              <a:rPr lang="en-US" sz="1200" b="1" dirty="0" smtClean="0"/>
              <a:t>Mission Street Parking Lot </a:t>
            </a:r>
            <a:endParaRPr lang="en-US" sz="1200" b="1" dirty="0"/>
          </a:p>
        </p:txBody>
      </p:sp>
      <p:sp>
        <p:nvSpPr>
          <p:cNvPr id="13" name="TextBox 12"/>
          <p:cNvSpPr txBox="1"/>
          <p:nvPr/>
        </p:nvSpPr>
        <p:spPr>
          <a:xfrm>
            <a:off x="9318010" y="2459769"/>
            <a:ext cx="2678806" cy="276999"/>
          </a:xfrm>
          <a:prstGeom prst="rect">
            <a:avLst/>
          </a:prstGeom>
          <a:noFill/>
        </p:spPr>
        <p:txBody>
          <a:bodyPr wrap="square" rtlCol="0">
            <a:spAutoFit/>
          </a:bodyPr>
          <a:lstStyle/>
          <a:p>
            <a:pPr algn="ctr"/>
            <a:r>
              <a:rPr lang="en-US" sz="1200" b="1" dirty="0" smtClean="0"/>
              <a:t>199 Tiffany Avenue Parking Lot </a:t>
            </a:r>
            <a:endParaRPr lang="en-US" sz="1200" b="1" dirty="0"/>
          </a:p>
        </p:txBody>
      </p:sp>
      <p:sp>
        <p:nvSpPr>
          <p:cNvPr id="14" name="TextBox 13"/>
          <p:cNvSpPr txBox="1"/>
          <p:nvPr/>
        </p:nvSpPr>
        <p:spPr>
          <a:xfrm>
            <a:off x="5042051" y="2795203"/>
            <a:ext cx="3734874" cy="1477328"/>
          </a:xfrm>
          <a:prstGeom prst="rect">
            <a:avLst/>
          </a:prstGeom>
          <a:noFill/>
          <a:ln>
            <a:solidFill>
              <a:srgbClr val="16201B"/>
            </a:solidFill>
          </a:ln>
        </p:spPr>
        <p:txBody>
          <a:bodyPr wrap="square" rtlCol="0">
            <a:spAutoFit/>
          </a:bodyPr>
          <a:lstStyle/>
          <a:p>
            <a:pPr marL="285750" indent="-285750">
              <a:buFontTx/>
              <a:buChar char="-"/>
            </a:pPr>
            <a:r>
              <a:rPr lang="en-US" dirty="0" smtClean="0"/>
              <a:t>Additional parking lots are approx. 5-minutes away walking from the new hospitals. </a:t>
            </a:r>
          </a:p>
          <a:p>
            <a:pPr marL="285750" indent="-285750">
              <a:buFontTx/>
              <a:buChar char="-"/>
            </a:pPr>
            <a:r>
              <a:rPr lang="en-US" dirty="0" smtClean="0"/>
              <a:t>Security escorts are available if needed. </a:t>
            </a:r>
            <a:endParaRPr lang="en-US" dirty="0"/>
          </a:p>
        </p:txBody>
      </p:sp>
      <p:sp>
        <p:nvSpPr>
          <p:cNvPr id="4" name="5-Point Star 3"/>
          <p:cNvSpPr/>
          <p:nvPr/>
        </p:nvSpPr>
        <p:spPr>
          <a:xfrm>
            <a:off x="838200" y="4087864"/>
            <a:ext cx="247650" cy="2286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10621904" y="2866567"/>
            <a:ext cx="247650" cy="2286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361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4000" dirty="0" smtClean="0"/>
              <a:t>Parking (…continued…)</a:t>
            </a:r>
            <a:endParaRPr lang="en-US" sz="4000" dirty="0"/>
          </a:p>
        </p:txBody>
      </p:sp>
      <p:sp>
        <p:nvSpPr>
          <p:cNvPr id="6" name="Content Placeholder 5"/>
          <p:cNvSpPr>
            <a:spLocks noGrp="1"/>
          </p:cNvSpPr>
          <p:nvPr>
            <p:ph idx="1"/>
          </p:nvPr>
        </p:nvSpPr>
        <p:spPr/>
        <p:txBody>
          <a:bodyPr>
            <a:normAutofit/>
          </a:bodyPr>
          <a:lstStyle/>
          <a:p>
            <a:r>
              <a:rPr lang="en-US" b="1" dirty="0"/>
              <a:t>Visitor Parking</a:t>
            </a:r>
          </a:p>
          <a:p>
            <a:pPr lvl="1"/>
            <a:r>
              <a:rPr lang="en-US" dirty="0"/>
              <a:t>Parking is available for </a:t>
            </a:r>
            <a:r>
              <a:rPr lang="en-US" dirty="0" smtClean="0"/>
              <a:t>all patients </a:t>
            </a:r>
            <a:r>
              <a:rPr lang="en-US" dirty="0"/>
              <a:t>and </a:t>
            </a:r>
            <a:r>
              <a:rPr lang="en-US" dirty="0" smtClean="0"/>
              <a:t>families, accessible off of San Jose Ave.</a:t>
            </a:r>
            <a:endParaRPr lang="en-US" dirty="0"/>
          </a:p>
          <a:p>
            <a:pPr lvl="1"/>
            <a:r>
              <a:rPr lang="en-US" dirty="0"/>
              <a:t>Payment machines are available on each level in the elevator lobby. Payment may be made in the form of cash and credit. Cashiers are not stationed at the exit gates.</a:t>
            </a:r>
          </a:p>
          <a:p>
            <a:pPr lvl="1"/>
            <a:r>
              <a:rPr lang="en-US" dirty="0" smtClean="0"/>
              <a:t>Level </a:t>
            </a:r>
            <a:r>
              <a:rPr lang="en-US" dirty="0"/>
              <a:t>P1 has van accessible spaces and spaces for oversized vehicles.</a:t>
            </a:r>
          </a:p>
          <a:p>
            <a:pPr lvl="1"/>
            <a:r>
              <a:rPr lang="en-US" dirty="0" smtClean="0"/>
              <a:t>The </a:t>
            </a:r>
            <a:r>
              <a:rPr lang="en-US" dirty="0"/>
              <a:t>parking garage elevators go directly to the Main Lobby where all visitors are to be badged at the Welcome Desk</a:t>
            </a:r>
            <a:r>
              <a:rPr lang="en-US" dirty="0" smtClean="0"/>
              <a:t>.</a:t>
            </a:r>
            <a:endParaRPr lang="en-US" dirty="0"/>
          </a:p>
        </p:txBody>
      </p:sp>
    </p:spTree>
    <p:extLst>
      <p:ext uri="{BB962C8B-B14F-4D97-AF65-F5344CB8AC3E}">
        <p14:creationId xmlns:p14="http://schemas.microsoft.com/office/powerpoint/2010/main" val="3969707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4000" dirty="0" smtClean="0"/>
              <a:t>Public Transportation</a:t>
            </a:r>
            <a:endParaRPr lang="en-US" sz="4000" dirty="0"/>
          </a:p>
        </p:txBody>
      </p:sp>
      <p:sp>
        <p:nvSpPr>
          <p:cNvPr id="6" name="Content Placeholder 5"/>
          <p:cNvSpPr>
            <a:spLocks noGrp="1"/>
          </p:cNvSpPr>
          <p:nvPr>
            <p:ph idx="1"/>
          </p:nvPr>
        </p:nvSpPr>
        <p:spPr/>
        <p:txBody>
          <a:bodyPr/>
          <a:lstStyle/>
          <a:p>
            <a:r>
              <a:rPr lang="en-US" dirty="0"/>
              <a:t>Shuttle </a:t>
            </a:r>
            <a:r>
              <a:rPr lang="en-US" dirty="0" smtClean="0"/>
              <a:t>services </a:t>
            </a:r>
            <a:r>
              <a:rPr lang="en-US" dirty="0"/>
              <a:t>are available </a:t>
            </a:r>
            <a:r>
              <a:rPr lang="en-US" dirty="0" smtClean="0"/>
              <a:t>for employees, patients and their families from </a:t>
            </a:r>
            <a:r>
              <a:rPr lang="en-US" dirty="0"/>
              <a:t>24</a:t>
            </a:r>
            <a:r>
              <a:rPr lang="en-US" baseline="30000" dirty="0"/>
              <a:t>th</a:t>
            </a:r>
            <a:r>
              <a:rPr lang="en-US" dirty="0"/>
              <a:t> Mission </a:t>
            </a:r>
            <a:r>
              <a:rPr lang="en-US" dirty="0" smtClean="0"/>
              <a:t>Bart. </a:t>
            </a:r>
          </a:p>
          <a:p>
            <a:pPr lvl="0"/>
            <a:r>
              <a:rPr lang="en-US" b="1" dirty="0"/>
              <a:t>Patients and family members </a:t>
            </a:r>
            <a:r>
              <a:rPr lang="en-US" dirty="0"/>
              <a:t>may obtain further information on available public </a:t>
            </a:r>
            <a:r>
              <a:rPr lang="en-US" dirty="0" smtClean="0"/>
              <a:t>transportation and shuttle timetables </a:t>
            </a:r>
            <a:r>
              <a:rPr lang="en-US" dirty="0"/>
              <a:t>at the </a:t>
            </a:r>
            <a:r>
              <a:rPr lang="en-US" dirty="0" smtClean="0"/>
              <a:t>Welcome </a:t>
            </a:r>
            <a:r>
              <a:rPr lang="en-US" dirty="0"/>
              <a:t>Desk.</a:t>
            </a:r>
          </a:p>
          <a:p>
            <a:r>
              <a:rPr lang="en-US" b="1" dirty="0"/>
              <a:t>Staff and providers </a:t>
            </a:r>
            <a:r>
              <a:rPr lang="en-US" dirty="0"/>
              <a:t>may visit </a:t>
            </a:r>
            <a:r>
              <a:rPr lang="en-US" dirty="0" smtClean="0"/>
              <a:t>our Intranet </a:t>
            </a:r>
            <a:r>
              <a:rPr lang="en-US" dirty="0"/>
              <a:t>for more information related </a:t>
            </a:r>
            <a:r>
              <a:rPr lang="en-US" dirty="0" smtClean="0"/>
              <a:t>to </a:t>
            </a:r>
            <a:r>
              <a:rPr lang="en-US" dirty="0"/>
              <a:t>public transportation and shuttle </a:t>
            </a:r>
            <a:r>
              <a:rPr lang="en-US" dirty="0" smtClean="0"/>
              <a:t>timetables. </a:t>
            </a:r>
            <a:endParaRPr lang="en-US" dirty="0"/>
          </a:p>
        </p:txBody>
      </p:sp>
    </p:spTree>
    <p:extLst>
      <p:ext uri="{BB962C8B-B14F-4D97-AF65-F5344CB8AC3E}">
        <p14:creationId xmlns:p14="http://schemas.microsoft.com/office/powerpoint/2010/main" val="213123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615950"/>
          </a:xfrm>
        </p:spPr>
        <p:txBody>
          <a:bodyPr/>
          <a:lstStyle/>
          <a:p>
            <a:pPr algn="ctr"/>
            <a:r>
              <a:rPr lang="en-US" sz="3600" dirty="0" smtClean="0"/>
              <a:t>Staff Locker Usage</a:t>
            </a:r>
            <a:endParaRPr lang="en-US" sz="3600" dirty="0"/>
          </a:p>
        </p:txBody>
      </p:sp>
      <p:sp>
        <p:nvSpPr>
          <p:cNvPr id="4" name="TextBox 3"/>
          <p:cNvSpPr txBox="1"/>
          <p:nvPr/>
        </p:nvSpPr>
        <p:spPr>
          <a:xfrm>
            <a:off x="684971" y="1098729"/>
            <a:ext cx="10929730"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All lockers will be day use only.</a:t>
            </a:r>
          </a:p>
          <a:p>
            <a:pPr marL="285750" indent="-285750">
              <a:buFont typeface="Arial" panose="020B0604020202020204" pitchFamily="34" charset="0"/>
              <a:buChar char="•"/>
            </a:pPr>
            <a:r>
              <a:rPr lang="en-US" sz="2200" dirty="0" smtClean="0"/>
              <a:t>Department manager is responsible for handling locker buddy assignments and distribution. </a:t>
            </a:r>
          </a:p>
          <a:p>
            <a:pPr marL="285750" indent="-285750">
              <a:buFont typeface="Arial" panose="020B0604020202020204" pitchFamily="34" charset="0"/>
              <a:buChar char="•"/>
            </a:pPr>
            <a:r>
              <a:rPr lang="en-US" sz="2200" dirty="0"/>
              <a:t>Lockers accept padlocks and are two or three high.  </a:t>
            </a:r>
          </a:p>
          <a:p>
            <a:pPr marL="285750" indent="-285750">
              <a:buFont typeface="Arial" panose="020B0604020202020204" pitchFamily="34" charset="0"/>
              <a:buChar char="•"/>
            </a:pPr>
            <a:endParaRPr lang="en-US" sz="2200" dirty="0" smtClean="0"/>
          </a:p>
          <a:p>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4245347556"/>
              </p:ext>
            </p:extLst>
          </p:nvPr>
        </p:nvGraphicFramePr>
        <p:xfrm>
          <a:off x="577298" y="2548117"/>
          <a:ext cx="11037403" cy="4023360"/>
        </p:xfrm>
        <a:graphic>
          <a:graphicData uri="http://schemas.openxmlformats.org/drawingml/2006/table">
            <a:tbl>
              <a:tblPr firstRow="1" bandRow="1">
                <a:tableStyleId>{5C22544A-7EE6-4342-B048-85BDC9FD1C3A}</a:tableStyleId>
              </a:tblPr>
              <a:tblGrid>
                <a:gridCol w="7795438"/>
                <a:gridCol w="3241965"/>
              </a:tblGrid>
              <a:tr h="284544">
                <a:tc>
                  <a:txBody>
                    <a:bodyPr/>
                    <a:lstStyle/>
                    <a:p>
                      <a:r>
                        <a:rPr lang="en-US" sz="1600" dirty="0" smtClean="0"/>
                        <a:t>Department</a:t>
                      </a:r>
                      <a:r>
                        <a:rPr lang="en-US" sz="1600" baseline="0" dirty="0" smtClean="0"/>
                        <a:t> Lockers </a:t>
                      </a:r>
                      <a:endParaRPr lang="en-US" sz="1600" dirty="0"/>
                    </a:p>
                  </a:txBody>
                  <a:tcPr/>
                </a:tc>
                <a:tc>
                  <a:txBody>
                    <a:bodyPr/>
                    <a:lstStyle/>
                    <a:p>
                      <a:r>
                        <a:rPr lang="en-US" sz="1600" dirty="0" smtClean="0"/>
                        <a:t>Location</a:t>
                      </a:r>
                      <a:endParaRPr lang="en-US" sz="1600" dirty="0"/>
                    </a:p>
                  </a:txBody>
                  <a:tcPr/>
                </a:tc>
              </a:tr>
              <a:tr h="284544">
                <a:tc>
                  <a:txBody>
                    <a:bodyPr/>
                    <a:lstStyle/>
                    <a:p>
                      <a:r>
                        <a:rPr lang="en-US" sz="1600" dirty="0" smtClean="0"/>
                        <a:t>Pharmacy</a:t>
                      </a:r>
                      <a:r>
                        <a:rPr lang="en-US" sz="1600" baseline="0" dirty="0" smtClean="0"/>
                        <a:t> </a:t>
                      </a:r>
                      <a:endParaRPr lang="en-US" sz="1600" dirty="0"/>
                    </a:p>
                  </a:txBody>
                  <a:tcPr/>
                </a:tc>
                <a:tc>
                  <a:txBody>
                    <a:bodyPr/>
                    <a:lstStyle/>
                    <a:p>
                      <a:r>
                        <a:rPr lang="en-US" sz="1600" dirty="0" smtClean="0"/>
                        <a:t>Level 1 </a:t>
                      </a:r>
                      <a:endParaRPr lang="en-US" sz="1600" dirty="0"/>
                    </a:p>
                  </a:txBody>
                  <a:tcPr/>
                </a:tc>
              </a:tr>
              <a:tr h="284544">
                <a:tc>
                  <a:txBody>
                    <a:bodyPr/>
                    <a:lstStyle/>
                    <a:p>
                      <a:r>
                        <a:rPr lang="en-US" sz="1600" dirty="0" smtClean="0"/>
                        <a:t>Kitchen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t>Level 1 </a:t>
                      </a:r>
                    </a:p>
                  </a:txBody>
                  <a:tcPr/>
                </a:tc>
              </a:tr>
              <a:tr h="284544">
                <a:tc>
                  <a:txBody>
                    <a:bodyPr/>
                    <a:lstStyle/>
                    <a:p>
                      <a:r>
                        <a:rPr lang="en-US" sz="1600" dirty="0" smtClean="0"/>
                        <a:t>Materials</a:t>
                      </a:r>
                      <a:r>
                        <a:rPr lang="en-US" sz="1600" baseline="0" dirty="0" smtClean="0"/>
                        <a:t> </a:t>
                      </a:r>
                      <a:r>
                        <a:rPr lang="en-US" sz="1600" baseline="0" dirty="0" err="1" smtClean="0"/>
                        <a:t>Mgmt</a:t>
                      </a:r>
                      <a:r>
                        <a:rPr lang="en-US" sz="1600" baseline="0" dirty="0" smtClean="0"/>
                        <a:t>, EVS, Biomed, Engineering </a:t>
                      </a:r>
                      <a:endParaRPr lang="en-US" sz="1600" dirty="0"/>
                    </a:p>
                  </a:txBody>
                  <a:tcPr/>
                </a:tc>
                <a:tc>
                  <a:txBody>
                    <a:bodyPr/>
                    <a:lstStyle/>
                    <a:p>
                      <a:r>
                        <a:rPr lang="en-US" sz="1600" dirty="0" smtClean="0"/>
                        <a:t>Level 1</a:t>
                      </a:r>
                      <a:endParaRPr lang="en-US" sz="1600" dirty="0"/>
                    </a:p>
                  </a:txBody>
                  <a:tcPr/>
                </a:tc>
              </a:tr>
              <a:tr h="284544">
                <a:tc>
                  <a:txBody>
                    <a:bodyPr/>
                    <a:lstStyle/>
                    <a:p>
                      <a:r>
                        <a:rPr lang="en-US" sz="1600" dirty="0" smtClean="0"/>
                        <a:t>Emergency</a:t>
                      </a:r>
                      <a:r>
                        <a:rPr lang="en-US" sz="1600" baseline="0" dirty="0" smtClean="0"/>
                        <a:t> Department </a:t>
                      </a:r>
                      <a:endParaRPr lang="en-US" sz="1600" dirty="0"/>
                    </a:p>
                  </a:txBody>
                  <a:tcPr/>
                </a:tc>
                <a:tc>
                  <a:txBody>
                    <a:bodyPr/>
                    <a:lstStyle/>
                    <a:p>
                      <a:r>
                        <a:rPr lang="en-US" sz="1600" dirty="0" smtClean="0"/>
                        <a:t>Level 2 </a:t>
                      </a:r>
                      <a:endParaRPr lang="en-US" sz="1600" dirty="0"/>
                    </a:p>
                  </a:txBody>
                  <a:tcPr/>
                </a:tc>
              </a:tr>
              <a:tr h="284544">
                <a:tc>
                  <a:txBody>
                    <a:bodyPr/>
                    <a:lstStyle/>
                    <a:p>
                      <a:r>
                        <a:rPr lang="en-US" sz="1600" dirty="0" smtClean="0"/>
                        <a:t>Imaging</a:t>
                      </a:r>
                      <a:r>
                        <a:rPr lang="en-US" sz="1600" baseline="0" dirty="0" smtClean="0"/>
                        <a:t> </a:t>
                      </a:r>
                      <a:endParaRPr lang="en-US" sz="1600" dirty="0"/>
                    </a:p>
                  </a:txBody>
                  <a:tcPr/>
                </a:tc>
                <a:tc>
                  <a:txBody>
                    <a:bodyPr/>
                    <a:lstStyle/>
                    <a:p>
                      <a:r>
                        <a:rPr lang="en-US" sz="1600" dirty="0" smtClean="0"/>
                        <a:t>Level 2</a:t>
                      </a:r>
                      <a:r>
                        <a:rPr lang="en-US" sz="1600" baseline="0" dirty="0" smtClean="0"/>
                        <a:t> </a:t>
                      </a:r>
                      <a:endParaRPr lang="en-US" sz="1600" dirty="0"/>
                    </a:p>
                  </a:txBody>
                  <a:tcPr/>
                </a:tc>
              </a:tr>
              <a:tr h="284544">
                <a:tc>
                  <a:txBody>
                    <a:bodyPr/>
                    <a:lstStyle/>
                    <a:p>
                      <a:r>
                        <a:rPr lang="en-US" sz="1600" dirty="0" smtClean="0"/>
                        <a:t>Surgery, Prep/Recovery, PACU, CSPD</a:t>
                      </a:r>
                      <a:endParaRPr lang="en-US" sz="1600" dirty="0"/>
                    </a:p>
                  </a:txBody>
                  <a:tcPr/>
                </a:tc>
                <a:tc>
                  <a:txBody>
                    <a:bodyPr/>
                    <a:lstStyle/>
                    <a:p>
                      <a:r>
                        <a:rPr lang="en-US" sz="1600" dirty="0" smtClean="0"/>
                        <a:t>Level 3</a:t>
                      </a:r>
                      <a:endParaRPr lang="en-US" sz="1600" dirty="0"/>
                    </a:p>
                  </a:txBody>
                  <a:tcPr/>
                </a:tc>
              </a:tr>
              <a:tr h="284544">
                <a:tc>
                  <a:txBody>
                    <a:bodyPr/>
                    <a:lstStyle/>
                    <a:p>
                      <a:r>
                        <a:rPr lang="en-US" sz="1600" dirty="0" smtClean="0"/>
                        <a:t>Lab </a:t>
                      </a:r>
                      <a:endParaRPr lang="en-US" sz="1600" dirty="0"/>
                    </a:p>
                  </a:txBody>
                  <a:tcPr/>
                </a:tc>
                <a:tc>
                  <a:txBody>
                    <a:bodyPr/>
                    <a:lstStyle/>
                    <a:p>
                      <a:r>
                        <a:rPr lang="en-US" sz="1600" dirty="0" smtClean="0"/>
                        <a:t>Level 3 </a:t>
                      </a:r>
                      <a:endParaRPr lang="en-US" sz="1600" dirty="0"/>
                    </a:p>
                  </a:txBody>
                  <a:tcPr/>
                </a:tc>
              </a:tr>
              <a:tr h="284544">
                <a:tc>
                  <a:txBody>
                    <a:bodyPr/>
                    <a:lstStyle/>
                    <a:p>
                      <a:r>
                        <a:rPr lang="en-US" sz="1600" dirty="0" smtClean="0"/>
                        <a:t>ICU</a:t>
                      </a:r>
                      <a:endParaRPr lang="en-US" sz="1600" dirty="0"/>
                    </a:p>
                  </a:txBody>
                  <a:tcPr/>
                </a:tc>
                <a:tc>
                  <a:txBody>
                    <a:bodyPr/>
                    <a:lstStyle/>
                    <a:p>
                      <a:r>
                        <a:rPr lang="en-US" sz="1600" dirty="0" smtClean="0"/>
                        <a:t>Level 4 </a:t>
                      </a:r>
                      <a:endParaRPr lang="en-US" sz="1600" dirty="0"/>
                    </a:p>
                  </a:txBody>
                  <a:tcPr/>
                </a:tc>
              </a:tr>
              <a:tr h="284544">
                <a:tc>
                  <a:txBody>
                    <a:bodyPr/>
                    <a:lstStyle/>
                    <a:p>
                      <a:r>
                        <a:rPr lang="en-US" sz="1600" dirty="0" err="1" smtClean="0"/>
                        <a:t>Medsurg</a:t>
                      </a:r>
                      <a:r>
                        <a:rPr lang="en-US" sz="1600" dirty="0" smtClean="0"/>
                        <a:t>, IP Cardio Diagnostics </a:t>
                      </a:r>
                      <a:endParaRPr lang="en-US" sz="1600" dirty="0"/>
                    </a:p>
                  </a:txBody>
                  <a:tcPr/>
                </a:tc>
                <a:tc>
                  <a:txBody>
                    <a:bodyPr/>
                    <a:lstStyle/>
                    <a:p>
                      <a:r>
                        <a:rPr lang="en-US" sz="1600" dirty="0" smtClean="0"/>
                        <a:t>Level 4</a:t>
                      </a:r>
                      <a:r>
                        <a:rPr lang="en-US" sz="1600" baseline="0" dirty="0" smtClean="0"/>
                        <a:t> &amp; 5 &amp; 6</a:t>
                      </a:r>
                      <a:endParaRPr lang="en-US" sz="1600" dirty="0"/>
                    </a:p>
                  </a:txBody>
                  <a:tcPr/>
                </a:tc>
              </a:tr>
              <a:tr h="284544">
                <a:tc>
                  <a:txBody>
                    <a:bodyPr/>
                    <a:lstStyle/>
                    <a:p>
                      <a:r>
                        <a:rPr lang="en-US" sz="1600" dirty="0" smtClean="0"/>
                        <a:t>Respiratory</a:t>
                      </a:r>
                      <a:r>
                        <a:rPr lang="en-US" sz="1600" baseline="0" dirty="0" smtClean="0"/>
                        <a:t> Therapy</a:t>
                      </a:r>
                      <a:endParaRPr lang="en-US" sz="1600" dirty="0"/>
                    </a:p>
                  </a:txBody>
                  <a:tcPr/>
                </a:tc>
                <a:tc>
                  <a:txBody>
                    <a:bodyPr/>
                    <a:lstStyle/>
                    <a:p>
                      <a:r>
                        <a:rPr lang="en-US" sz="1600" dirty="0" smtClean="0"/>
                        <a:t>Level 4 </a:t>
                      </a:r>
                      <a:endParaRPr lang="en-US" sz="1600" dirty="0"/>
                    </a:p>
                  </a:txBody>
                  <a:tcPr/>
                </a:tc>
              </a:tr>
              <a:tr h="284544">
                <a:tc>
                  <a:txBody>
                    <a:bodyPr/>
                    <a:lstStyle/>
                    <a:p>
                      <a:r>
                        <a:rPr lang="en-US" sz="1600" dirty="0" smtClean="0"/>
                        <a:t>LDR</a:t>
                      </a:r>
                      <a:endParaRPr lang="en-US" sz="1600" dirty="0"/>
                    </a:p>
                  </a:txBody>
                  <a:tcPr/>
                </a:tc>
                <a:tc>
                  <a:txBody>
                    <a:bodyPr/>
                    <a:lstStyle/>
                    <a:p>
                      <a:r>
                        <a:rPr lang="en-US" sz="1600" dirty="0" smtClean="0"/>
                        <a:t>Level 7 </a:t>
                      </a:r>
                      <a:endParaRPr lang="en-US" sz="1600" dirty="0"/>
                    </a:p>
                  </a:txBody>
                  <a:tcPr/>
                </a:tc>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3960" y="178913"/>
            <a:ext cx="1246996" cy="1246996"/>
          </a:xfrm>
          <a:prstGeom prst="rect">
            <a:avLst/>
          </a:prstGeom>
        </p:spPr>
      </p:pic>
    </p:spTree>
    <p:extLst>
      <p:ext uri="{BB962C8B-B14F-4D97-AF65-F5344CB8AC3E}">
        <p14:creationId xmlns:p14="http://schemas.microsoft.com/office/powerpoint/2010/main" val="1530797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8129"/>
          </a:xfrm>
        </p:spPr>
        <p:txBody>
          <a:bodyPr/>
          <a:lstStyle/>
          <a:p>
            <a:pPr algn="ctr"/>
            <a:r>
              <a:rPr lang="en-US" sz="3600" dirty="0" smtClean="0"/>
              <a:t>Bicycles &amp; Locker Space</a:t>
            </a:r>
            <a:endParaRPr lang="en-US" sz="3600" dirty="0"/>
          </a:p>
        </p:txBody>
      </p:sp>
      <p:sp>
        <p:nvSpPr>
          <p:cNvPr id="3" name="TextBox 2"/>
          <p:cNvSpPr txBox="1"/>
          <p:nvPr/>
        </p:nvSpPr>
        <p:spPr>
          <a:xfrm>
            <a:off x="708338" y="1262130"/>
            <a:ext cx="7630592"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All bicycles can be stored on the 1</a:t>
            </a:r>
            <a:r>
              <a:rPr lang="en-US" sz="2400" baseline="30000" dirty="0" smtClean="0"/>
              <a:t>st</a:t>
            </a:r>
            <a:r>
              <a:rPr lang="en-US" sz="2400" dirty="0" smtClean="0"/>
              <a:t> floor (badge reader access) Room 1388 – </a:t>
            </a:r>
            <a:r>
              <a:rPr lang="en-US" sz="2400" b="1" dirty="0" smtClean="0"/>
              <a:t>First Come First Serve </a:t>
            </a:r>
            <a:endParaRPr lang="en-US" sz="2400" dirty="0" smtClean="0"/>
          </a:p>
          <a:p>
            <a:pPr marL="285750" indent="-285750">
              <a:buFont typeface="Arial" panose="020B0604020202020204" pitchFamily="34" charset="0"/>
              <a:buChar char="•"/>
            </a:pPr>
            <a:r>
              <a:rPr lang="en-US" sz="2400" dirty="0" smtClean="0"/>
              <a:t>Storage room is accessible via 1</a:t>
            </a:r>
            <a:r>
              <a:rPr lang="en-US" sz="2400" baseline="30000" dirty="0" smtClean="0"/>
              <a:t>st</a:t>
            </a:r>
            <a:r>
              <a:rPr lang="en-US" sz="2400" dirty="0" smtClean="0"/>
              <a:t> floor 27</a:t>
            </a:r>
            <a:r>
              <a:rPr lang="en-US" sz="2400" baseline="30000" dirty="0" smtClean="0"/>
              <a:t>th</a:t>
            </a:r>
            <a:r>
              <a:rPr lang="en-US" sz="2400" dirty="0" smtClean="0"/>
              <a:t> St. </a:t>
            </a:r>
            <a:r>
              <a:rPr lang="en-US" sz="2400" b="1" u="sng" dirty="0" smtClean="0"/>
              <a:t>or</a:t>
            </a:r>
            <a:r>
              <a:rPr lang="en-US" sz="2400" dirty="0" smtClean="0"/>
              <a:t> Cesar Chavez front entrance (through conference center corridor) </a:t>
            </a:r>
          </a:p>
          <a:p>
            <a:pPr marL="285750" indent="-285750">
              <a:buFont typeface="Arial" panose="020B0604020202020204" pitchFamily="34" charset="0"/>
              <a:buChar char="•"/>
            </a:pPr>
            <a:r>
              <a:rPr lang="en-US" sz="2400" dirty="0" smtClean="0"/>
              <a:t>Employees are encouraged to submit registration form in advanced (to parking office) to secure space and program badge. </a:t>
            </a:r>
          </a:p>
          <a:p>
            <a:pPr marL="285750" indent="-285750">
              <a:buFont typeface="Arial" panose="020B0604020202020204" pitchFamily="34" charset="0"/>
              <a:buChar char="•"/>
            </a:pPr>
            <a:r>
              <a:rPr lang="en-US" sz="2400" dirty="0" smtClean="0"/>
              <a:t>No locker available– employees will required to store personal belongings in lockers on their floors </a:t>
            </a:r>
          </a:p>
          <a:p>
            <a:pPr marL="285750" indent="-285750">
              <a:buFont typeface="Arial" panose="020B0604020202020204" pitchFamily="34" charset="0"/>
              <a:buChar char="•"/>
            </a:pPr>
            <a:r>
              <a:rPr lang="en-US" sz="2400" dirty="0" smtClean="0"/>
              <a:t>All staff can use 1</a:t>
            </a:r>
            <a:r>
              <a:rPr lang="en-US" sz="2400" baseline="30000" dirty="0" smtClean="0"/>
              <a:t>st</a:t>
            </a:r>
            <a:r>
              <a:rPr lang="en-US" sz="2400" dirty="0" smtClean="0"/>
              <a:t> floor showers, however items cannot remain stored for day use. </a:t>
            </a:r>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9138614" y="1681161"/>
            <a:ext cx="1804367" cy="3095728"/>
          </a:xfrm>
          <a:prstGeom prst="rect">
            <a:avLst/>
          </a:prstGeom>
        </p:spPr>
      </p:pic>
    </p:spTree>
    <p:extLst>
      <p:ext uri="{BB962C8B-B14F-4D97-AF65-F5344CB8AC3E}">
        <p14:creationId xmlns:p14="http://schemas.microsoft.com/office/powerpoint/2010/main" val="1277272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Lactation Lounges </a:t>
            </a:r>
            <a:endParaRPr lang="en-US" sz="4400" dirty="0"/>
          </a:p>
        </p:txBody>
      </p:sp>
      <p:sp>
        <p:nvSpPr>
          <p:cNvPr id="3" name="Content Placeholder 2"/>
          <p:cNvSpPr>
            <a:spLocks noGrp="1"/>
          </p:cNvSpPr>
          <p:nvPr>
            <p:ph idx="1"/>
          </p:nvPr>
        </p:nvSpPr>
        <p:spPr>
          <a:xfrm>
            <a:off x="838200" y="1825625"/>
            <a:ext cx="7543800" cy="4351338"/>
          </a:xfrm>
        </p:spPr>
        <p:txBody>
          <a:bodyPr/>
          <a:lstStyle/>
          <a:p>
            <a:r>
              <a:rPr lang="en-US" dirty="0" smtClean="0"/>
              <a:t>Lactation lounge available for physicians and staff only. Not for patient use. Rooms are located on the 5</a:t>
            </a:r>
            <a:r>
              <a:rPr lang="en-US" baseline="30000" dirty="0" smtClean="0"/>
              <a:t>th</a:t>
            </a:r>
            <a:r>
              <a:rPr lang="en-US" dirty="0" smtClean="0"/>
              <a:t> floor (Rm. 5357) and 7</a:t>
            </a:r>
            <a:r>
              <a:rPr lang="en-US" baseline="30000" dirty="0" smtClean="0"/>
              <a:t>th</a:t>
            </a:r>
            <a:r>
              <a:rPr lang="en-US" dirty="0" smtClean="0"/>
              <a:t> floor </a:t>
            </a:r>
            <a:r>
              <a:rPr lang="en-US" dirty="0"/>
              <a:t>(Rm. </a:t>
            </a:r>
            <a:r>
              <a:rPr lang="en-US" dirty="0" smtClean="0"/>
              <a:t>7623) of the hospital. </a:t>
            </a:r>
            <a:endParaRPr lang="en-US" dirty="0"/>
          </a:p>
        </p:txBody>
      </p:sp>
      <p:pic>
        <p:nvPicPr>
          <p:cNvPr id="4" name="Picture 3"/>
          <p:cNvPicPr>
            <a:picLocks noChangeAspect="1"/>
          </p:cNvPicPr>
          <p:nvPr/>
        </p:nvPicPr>
        <p:blipFill>
          <a:blip r:embed="rId2"/>
          <a:stretch>
            <a:fillRect/>
          </a:stretch>
        </p:blipFill>
        <p:spPr>
          <a:xfrm>
            <a:off x="8791575" y="2800350"/>
            <a:ext cx="2400300" cy="1962150"/>
          </a:xfrm>
          <a:prstGeom prst="rect">
            <a:avLst/>
          </a:prstGeom>
        </p:spPr>
      </p:pic>
    </p:spTree>
    <p:extLst>
      <p:ext uri="{BB962C8B-B14F-4D97-AF65-F5344CB8AC3E}">
        <p14:creationId xmlns:p14="http://schemas.microsoft.com/office/powerpoint/2010/main" val="792584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04296409"/>
              </p:ext>
            </p:extLst>
          </p:nvPr>
        </p:nvGraphicFramePr>
        <p:xfrm>
          <a:off x="7130690" y="139986"/>
          <a:ext cx="4360725" cy="6547439"/>
        </p:xfrm>
        <a:graphic>
          <a:graphicData uri="http://schemas.openxmlformats.org/drawingml/2006/table">
            <a:tbl>
              <a:tblPr/>
              <a:tblGrid>
                <a:gridCol w="1167069"/>
                <a:gridCol w="879885"/>
                <a:gridCol w="415501"/>
                <a:gridCol w="1898270"/>
              </a:tblGrid>
              <a:tr h="222463">
                <a:tc>
                  <a:txBody>
                    <a:bodyPr/>
                    <a:lstStyle/>
                    <a:p>
                      <a:pPr algn="ctr" fontAlgn="b"/>
                      <a:r>
                        <a:rPr lang="en-US" sz="700" b="1" i="0" u="none" strike="noStrike" dirty="0">
                          <a:solidFill>
                            <a:srgbClr val="000000"/>
                          </a:solidFill>
                          <a:effectLst/>
                          <a:latin typeface="Calibri" panose="020F0502020204030204" pitchFamily="34" charset="0"/>
                        </a:rPr>
                        <a:t>Department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1" i="0" u="none" strike="noStrike" dirty="0">
                          <a:solidFill>
                            <a:srgbClr val="000000"/>
                          </a:solidFill>
                          <a:effectLst/>
                          <a:latin typeface="Calibri" panose="020F0502020204030204" pitchFamily="34" charset="0"/>
                        </a:rPr>
                        <a:t>Current Phone number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1" i="0" u="none" strike="noStrike">
                          <a:solidFill>
                            <a:srgbClr val="000000"/>
                          </a:solidFill>
                          <a:effectLst/>
                          <a:latin typeface="Calibri" panose="020F0502020204030204" pitchFamily="34" charset="0"/>
                        </a:rPr>
                        <a:t>Extension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1" i="0" u="none" strike="noStrike">
                          <a:solidFill>
                            <a:srgbClr val="000000"/>
                          </a:solidFill>
                          <a:effectLst/>
                          <a:latin typeface="Calibri" panose="020F0502020204030204" pitchFamily="34" charset="0"/>
                        </a:rPr>
                        <a:t>Department Fax Number (Telecom to Update)</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12946">
                <a:tc>
                  <a:txBody>
                    <a:bodyPr/>
                    <a:lstStyle/>
                    <a:p>
                      <a:pPr algn="l" fontAlgn="b"/>
                      <a:r>
                        <a:rPr lang="en-US" sz="700" b="0" i="0" u="none" strike="noStrike">
                          <a:solidFill>
                            <a:srgbClr val="000000"/>
                          </a:solidFill>
                          <a:effectLst/>
                          <a:latin typeface="Calibri" panose="020F0502020204030204" pitchFamily="34" charset="0"/>
                        </a:rPr>
                        <a:t>Administration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Emergency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415-641-6625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86625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415-641-7598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Bed Control</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dirty="0">
                          <a:solidFill>
                            <a:srgbClr val="000000"/>
                          </a:solidFill>
                          <a:effectLst/>
                          <a:latin typeface="Calibri" panose="020F0502020204030204" pitchFamily="34" charset="0"/>
                        </a:rPr>
                        <a:t>415-850-7123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S3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855-398-1631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dirty="0">
                          <a:solidFill>
                            <a:srgbClr val="000000"/>
                          </a:solidFill>
                          <a:effectLst/>
                          <a:latin typeface="Calibri" panose="020F0502020204030204" pitchFamily="34" charset="0"/>
                        </a:rPr>
                        <a:t>Cashier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415-641-3333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83333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641-6652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Cardiac Cath Lab</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415-600-5990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65990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Cardiology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415-537-8600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78600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415-369-1370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dirty="0">
                          <a:solidFill>
                            <a:srgbClr val="000000"/>
                          </a:solidFill>
                          <a:effectLst/>
                          <a:latin typeface="Calibri" panose="020F0502020204030204" pitchFamily="34" charset="0"/>
                        </a:rPr>
                        <a:t>Case Management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86534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415-821-9657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Chaplain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Clinical Lab</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86533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Diabetes Center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415-600-0506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60506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415-600-6279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Dialysis (in-patient)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83427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Dictation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415-641-6860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86860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Doctor's Dining Rm</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415-641-1204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81204</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Doctor's Lounge</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415-641-6739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86739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Hospitalists</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415-912-8469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n/a</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415-369-1240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Information /Lobby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Lift Team</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415-600-4700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64700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Medical Staff Office</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415-600-6285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66285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415-750-5012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Medical Records</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415-641-6515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86515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415-641-7595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Nursing Admin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dirty="0">
                          <a:solidFill>
                            <a:srgbClr val="000000"/>
                          </a:solidFill>
                          <a:effectLst/>
                          <a:latin typeface="Calibri" panose="020F0502020204030204" pitchFamily="34" charset="0"/>
                        </a:rPr>
                        <a:t>Nursing Stations - New</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4th floor ICU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415-641-6612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86612</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4th floor PCU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86610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5th Floor Med Surg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6th floor Med Surg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7th floor FBC</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3rd Floor ACU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3rd floor OR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Pathology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n/a</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n/a</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Pharmacy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415-641-6505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86505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415-641-5871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Pulmonary Lab</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415-641-6616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86616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Radiology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Breast Health</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CT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MRI</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Ultrasound</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86545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Registration</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Emergency Dept</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415-641-6698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86698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415-641-7597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Main Hospital</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86951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415-641-7583</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Monteagle - (Lab Pre-Reg)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415-641-3351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83351</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415-641-3350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Pre-Reg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415-641-6736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86736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415-865-4176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Rehab and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Occupational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Physical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Respiratory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415-641-7585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Speech Therapy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86560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415-641-3426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Security Dispatch</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415-600-0837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60837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Support Services</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415-600-7900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67900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1" i="0" u="none" strike="noStrike">
                          <a:solidFill>
                            <a:srgbClr val="000000"/>
                          </a:solidFill>
                          <a:effectLst/>
                          <a:latin typeface="Calibri" panose="020F0502020204030204" pitchFamily="34" charset="0"/>
                        </a:rPr>
                        <a:t>Surgery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OR Front Desk</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86635</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415-641-6587</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Outpatient Surgery</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415-641-6889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86889</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PACU</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415-641-6638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86638</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     Scheduling</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415-600-6900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66900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Women's Center</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415-641-6996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86996</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12946">
                <a:tc>
                  <a:txBody>
                    <a:bodyPr/>
                    <a:lstStyle/>
                    <a:p>
                      <a:pPr algn="l" fontAlgn="b"/>
                      <a:r>
                        <a:rPr lang="en-US" sz="700" b="0" i="0" u="none" strike="noStrike">
                          <a:solidFill>
                            <a:srgbClr val="000000"/>
                          </a:solidFill>
                          <a:effectLst/>
                          <a:latin typeface="Calibri" panose="020F0502020204030204" pitchFamily="34" charset="0"/>
                        </a:rPr>
                        <a:t>Main Hospital</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415-600-6000</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dirty="0">
                          <a:solidFill>
                            <a:srgbClr val="000000"/>
                          </a:solidFill>
                          <a:effectLst/>
                          <a:latin typeface="Calibri" panose="020F0502020204030204" pitchFamily="34" charset="0"/>
                        </a:rPr>
                        <a:t> </a:t>
                      </a:r>
                    </a:p>
                  </a:txBody>
                  <a:tcPr marL="3817" marR="3817" marT="38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itle 2"/>
          <p:cNvSpPr txBox="1">
            <a:spLocks/>
          </p:cNvSpPr>
          <p:nvPr/>
        </p:nvSpPr>
        <p:spPr>
          <a:xfrm>
            <a:off x="800100" y="370180"/>
            <a:ext cx="4981575"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3600" dirty="0" smtClean="0"/>
              <a:t>Department Phone Directory/Floor Plan</a:t>
            </a:r>
            <a:endParaRPr lang="en-US" sz="3600" dirty="0"/>
          </a:p>
        </p:txBody>
      </p:sp>
      <p:pic>
        <p:nvPicPr>
          <p:cNvPr id="11" name="Picture 10"/>
          <p:cNvPicPr/>
          <p:nvPr/>
        </p:nvPicPr>
        <p:blipFill>
          <a:blip r:embed="rId2"/>
          <a:stretch>
            <a:fillRect/>
          </a:stretch>
        </p:blipFill>
        <p:spPr>
          <a:xfrm>
            <a:off x="590550" y="2061210"/>
            <a:ext cx="5943600" cy="3002280"/>
          </a:xfrm>
          <a:prstGeom prst="rect">
            <a:avLst/>
          </a:prstGeom>
        </p:spPr>
      </p:pic>
    </p:spTree>
    <p:extLst>
      <p:ext uri="{BB962C8B-B14F-4D97-AF65-F5344CB8AC3E}">
        <p14:creationId xmlns:p14="http://schemas.microsoft.com/office/powerpoint/2010/main" val="103661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Respiratory Etiquette Stations</a:t>
            </a:r>
            <a:endParaRPr lang="en-US" sz="4000" dirty="0"/>
          </a:p>
        </p:txBody>
      </p:sp>
      <p:sp>
        <p:nvSpPr>
          <p:cNvPr id="3" name="Content Placeholder 2"/>
          <p:cNvSpPr>
            <a:spLocks noGrp="1"/>
          </p:cNvSpPr>
          <p:nvPr>
            <p:ph idx="1"/>
          </p:nvPr>
        </p:nvSpPr>
        <p:spPr>
          <a:xfrm>
            <a:off x="838200" y="1825625"/>
            <a:ext cx="5821017" cy="4351338"/>
          </a:xfrm>
        </p:spPr>
        <p:txBody>
          <a:bodyPr/>
          <a:lstStyle/>
          <a:p>
            <a:r>
              <a:rPr lang="en-US" dirty="0"/>
              <a:t>To prevent the transmission of respiratory infections, complimentary respiratory etiquette stations with gloves, gel, and masks are available </a:t>
            </a:r>
            <a:r>
              <a:rPr lang="en-US" dirty="0" smtClean="0"/>
              <a:t>near the waiting rooms and throughout hospital corridors. </a:t>
            </a:r>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260548" y="1984651"/>
            <a:ext cx="2937000" cy="2776192"/>
          </a:xfrm>
          <a:prstGeom prst="rect">
            <a:avLst/>
          </a:prstGeom>
          <a:noFill/>
          <a:ln>
            <a:noFill/>
          </a:ln>
        </p:spPr>
      </p:pic>
    </p:spTree>
    <p:extLst>
      <p:ext uri="{BB962C8B-B14F-4D97-AF65-F5344CB8AC3E}">
        <p14:creationId xmlns:p14="http://schemas.microsoft.com/office/powerpoint/2010/main" val="119906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Waiting Areas</a:t>
            </a:r>
            <a:endParaRPr lang="en-US" sz="4000" dirty="0"/>
          </a:p>
        </p:txBody>
      </p:sp>
      <p:sp>
        <p:nvSpPr>
          <p:cNvPr id="3" name="Content Placeholder 2"/>
          <p:cNvSpPr>
            <a:spLocks noGrp="1"/>
          </p:cNvSpPr>
          <p:nvPr>
            <p:ph idx="1"/>
          </p:nvPr>
        </p:nvSpPr>
        <p:spPr/>
        <p:txBody>
          <a:bodyPr/>
          <a:lstStyle/>
          <a:p>
            <a:r>
              <a:rPr lang="en-US" dirty="0" smtClean="0"/>
              <a:t>Public waiting areas and lounges are available on the 2</a:t>
            </a:r>
            <a:r>
              <a:rPr lang="en-US" baseline="30000" dirty="0" smtClean="0"/>
              <a:t>nd</a:t>
            </a:r>
            <a:r>
              <a:rPr lang="en-US" dirty="0" smtClean="0"/>
              <a:t> and 3</a:t>
            </a:r>
            <a:r>
              <a:rPr lang="en-US" baseline="30000" dirty="0" smtClean="0"/>
              <a:t>rd</a:t>
            </a:r>
            <a:r>
              <a:rPr lang="en-US" dirty="0" smtClean="0"/>
              <a:t> floor of the hospital. </a:t>
            </a:r>
          </a:p>
          <a:p>
            <a:r>
              <a:rPr lang="en-US" dirty="0"/>
              <a:t>For safety reasons, patients and families should be encouraged to refrain from rearranging furniture in the waiting areas. This will </a:t>
            </a:r>
            <a:r>
              <a:rPr lang="en-US" dirty="0" smtClean="0"/>
              <a:t>help</a:t>
            </a:r>
            <a:r>
              <a:rPr lang="en-US" dirty="0"/>
              <a:t> prevent accidental blocking of the retractable fire </a:t>
            </a:r>
            <a:r>
              <a:rPr lang="en-US" dirty="0" smtClean="0"/>
              <a:t>doors.</a:t>
            </a:r>
            <a:endParaRPr lang="en-US" dirty="0"/>
          </a:p>
          <a:p>
            <a:endParaRPr lang="en-US" dirty="0"/>
          </a:p>
        </p:txBody>
      </p:sp>
    </p:spTree>
    <p:extLst>
      <p:ext uri="{BB962C8B-B14F-4D97-AF65-F5344CB8AC3E}">
        <p14:creationId xmlns:p14="http://schemas.microsoft.com/office/powerpoint/2010/main" val="1096868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Dining Services</a:t>
            </a:r>
            <a:endParaRPr lang="en-US" sz="4400" dirty="0"/>
          </a:p>
        </p:txBody>
      </p:sp>
      <p:sp>
        <p:nvSpPr>
          <p:cNvPr id="3" name="Content Placeholder 2"/>
          <p:cNvSpPr>
            <a:spLocks noGrp="1"/>
          </p:cNvSpPr>
          <p:nvPr>
            <p:ph idx="1"/>
          </p:nvPr>
        </p:nvSpPr>
        <p:spPr/>
        <p:txBody>
          <a:bodyPr/>
          <a:lstStyle/>
          <a:p>
            <a:r>
              <a:rPr lang="en-US" dirty="0" smtClean="0"/>
              <a:t>Public vending machines are located on the 2</a:t>
            </a:r>
            <a:r>
              <a:rPr lang="en-US" baseline="30000" dirty="0" smtClean="0"/>
              <a:t>nd</a:t>
            </a:r>
            <a:r>
              <a:rPr lang="en-US" dirty="0" smtClean="0"/>
              <a:t> floor near the public elevators and lobby. </a:t>
            </a:r>
          </a:p>
          <a:p>
            <a:pPr lvl="0"/>
            <a:r>
              <a:rPr lang="en-US" dirty="0" smtClean="0"/>
              <a:t>Grab and Go as well as our Cafeteria is located on the first floor. Hours of operation are from </a:t>
            </a:r>
            <a:r>
              <a:rPr lang="en-US" dirty="0" smtClean="0">
                <a:solidFill>
                  <a:schemeClr val="dk1"/>
                </a:solidFill>
              </a:rPr>
              <a:t>6:30a-6:30p Monday-Friday. Closed </a:t>
            </a:r>
            <a:r>
              <a:rPr lang="en-US" dirty="0">
                <a:solidFill>
                  <a:schemeClr val="dk1"/>
                </a:solidFill>
              </a:rPr>
              <a:t>on the weekends and after </a:t>
            </a:r>
            <a:r>
              <a:rPr lang="en-US" dirty="0" smtClean="0">
                <a:solidFill>
                  <a:schemeClr val="dk1"/>
                </a:solidFill>
              </a:rPr>
              <a:t>hours.</a:t>
            </a:r>
            <a:endParaRPr lang="en-US" dirty="0">
              <a:solidFill>
                <a:schemeClr val="dk1"/>
              </a:solidFill>
            </a:endParaRPr>
          </a:p>
          <a:p>
            <a:endParaRPr lang="en-US" dirty="0"/>
          </a:p>
        </p:txBody>
      </p:sp>
    </p:spTree>
    <p:extLst>
      <p:ext uri="{BB962C8B-B14F-4D97-AF65-F5344CB8AC3E}">
        <p14:creationId xmlns:p14="http://schemas.microsoft.com/office/powerpoint/2010/main" val="322758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Conference Rooms</a:t>
            </a:r>
            <a:endParaRPr lang="en-US" sz="4400" dirty="0"/>
          </a:p>
        </p:txBody>
      </p:sp>
      <p:sp>
        <p:nvSpPr>
          <p:cNvPr id="3" name="Content Placeholder 2"/>
          <p:cNvSpPr>
            <a:spLocks noGrp="1"/>
          </p:cNvSpPr>
          <p:nvPr>
            <p:ph idx="1"/>
          </p:nvPr>
        </p:nvSpPr>
        <p:spPr/>
        <p:txBody>
          <a:bodyPr>
            <a:normAutofit fontScale="77500" lnSpcReduction="20000"/>
          </a:bodyPr>
          <a:lstStyle/>
          <a:p>
            <a:r>
              <a:rPr lang="en-US" dirty="0"/>
              <a:t>Conference Rooms are available on the patient care floors for patient care team use.  </a:t>
            </a:r>
            <a:endParaRPr lang="en-US" dirty="0" smtClean="0"/>
          </a:p>
          <a:p>
            <a:r>
              <a:rPr lang="en-US" dirty="0"/>
              <a:t>There are conference rooms on the 1</a:t>
            </a:r>
            <a:r>
              <a:rPr lang="en-US" baseline="30000" dirty="0"/>
              <a:t>st</a:t>
            </a:r>
            <a:r>
              <a:rPr lang="en-US" dirty="0"/>
              <a:t> and 2</a:t>
            </a:r>
            <a:r>
              <a:rPr lang="en-US" baseline="30000" dirty="0"/>
              <a:t>nd</a:t>
            </a:r>
            <a:r>
              <a:rPr lang="en-US" dirty="0"/>
              <a:t> floors, available for hospital and public use</a:t>
            </a:r>
            <a:r>
              <a:rPr lang="en-US" dirty="0" smtClean="0"/>
              <a:t>.</a:t>
            </a:r>
          </a:p>
          <a:p>
            <a:pPr lvl="1"/>
            <a:r>
              <a:rPr lang="en-US" dirty="0"/>
              <a:t>Reservations are available online through Event Management System (EMS)</a:t>
            </a:r>
          </a:p>
          <a:p>
            <a:pPr lvl="1"/>
            <a:r>
              <a:rPr lang="en-US" dirty="0"/>
              <a:t>Each room is equipped with large monitors and projectors </a:t>
            </a:r>
          </a:p>
          <a:p>
            <a:pPr lvl="1"/>
            <a:r>
              <a:rPr lang="en-US" dirty="0"/>
              <a:t>Rooms will be locked after hours, by Security, and re-opened by Security</a:t>
            </a:r>
          </a:p>
          <a:p>
            <a:pPr lvl="1"/>
            <a:r>
              <a:rPr lang="en-US" dirty="0"/>
              <a:t>There will be video displays outside of these rooms that will provide meeting schedule </a:t>
            </a:r>
          </a:p>
          <a:p>
            <a:pPr lvl="1"/>
            <a:r>
              <a:rPr lang="en-US" dirty="0"/>
              <a:t>4 Conference Rooms</a:t>
            </a:r>
          </a:p>
          <a:p>
            <a:pPr lvl="2"/>
            <a:r>
              <a:rPr lang="en-US" dirty="0"/>
              <a:t>Room 1600</a:t>
            </a:r>
          </a:p>
          <a:p>
            <a:pPr lvl="2"/>
            <a:r>
              <a:rPr lang="en-US" dirty="0"/>
              <a:t>Room 1602</a:t>
            </a:r>
          </a:p>
          <a:p>
            <a:pPr lvl="2"/>
            <a:r>
              <a:rPr lang="en-US" dirty="0"/>
              <a:t>Room 1600+1602</a:t>
            </a:r>
          </a:p>
          <a:p>
            <a:pPr lvl="2"/>
            <a:r>
              <a:rPr lang="en-US" dirty="0"/>
              <a:t>Room 2910 </a:t>
            </a:r>
          </a:p>
          <a:p>
            <a:r>
              <a:rPr lang="en-US" dirty="0"/>
              <a:t>Oversight and scheduling of these rooms lie with the Nurse Manager.</a:t>
            </a:r>
          </a:p>
          <a:p>
            <a:r>
              <a:rPr lang="en-US" dirty="0"/>
              <a:t>In general, these can be used for small classes, </a:t>
            </a:r>
            <a:r>
              <a:rPr lang="en-US" dirty="0" err="1"/>
              <a:t>inservices</a:t>
            </a:r>
            <a:r>
              <a:rPr lang="en-US" dirty="0"/>
              <a:t>, department meetings</a:t>
            </a:r>
          </a:p>
        </p:txBody>
      </p:sp>
    </p:spTree>
    <p:extLst>
      <p:ext uri="{BB962C8B-B14F-4D97-AF65-F5344CB8AC3E}">
        <p14:creationId xmlns:p14="http://schemas.microsoft.com/office/powerpoint/2010/main" val="1733060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Conference Rooms …continued…</a:t>
            </a:r>
            <a:endParaRPr lang="en-US" sz="4400" dirty="0"/>
          </a:p>
        </p:txBody>
      </p:sp>
      <p:pic>
        <p:nvPicPr>
          <p:cNvPr id="6" name="Picture 5"/>
          <p:cNvPicPr/>
          <p:nvPr/>
        </p:nvPicPr>
        <p:blipFill>
          <a:blip r:embed="rId2"/>
          <a:stretch>
            <a:fillRect/>
          </a:stretch>
        </p:blipFill>
        <p:spPr>
          <a:xfrm>
            <a:off x="714375" y="2103437"/>
            <a:ext cx="5314950" cy="2915285"/>
          </a:xfrm>
          <a:prstGeom prst="rect">
            <a:avLst/>
          </a:prstGeom>
        </p:spPr>
      </p:pic>
      <p:pic>
        <p:nvPicPr>
          <p:cNvPr id="7" name="Picture 6"/>
          <p:cNvPicPr/>
          <p:nvPr/>
        </p:nvPicPr>
        <p:blipFill>
          <a:blip r:embed="rId3"/>
          <a:stretch>
            <a:fillRect/>
          </a:stretch>
        </p:blipFill>
        <p:spPr>
          <a:xfrm>
            <a:off x="6486525" y="2103437"/>
            <a:ext cx="4867275" cy="2651125"/>
          </a:xfrm>
          <a:prstGeom prst="rect">
            <a:avLst/>
          </a:prstGeom>
        </p:spPr>
      </p:pic>
    </p:spTree>
    <p:extLst>
      <p:ext uri="{BB962C8B-B14F-4D97-AF65-F5344CB8AC3E}">
        <p14:creationId xmlns:p14="http://schemas.microsoft.com/office/powerpoint/2010/main" val="73498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Room Reservations/Catering Requests</a:t>
            </a:r>
            <a:endParaRPr lang="en-US" sz="3600" dirty="0"/>
          </a:p>
        </p:txBody>
      </p:sp>
      <p:sp>
        <p:nvSpPr>
          <p:cNvPr id="3" name="Content Placeholder 2"/>
          <p:cNvSpPr>
            <a:spLocks noGrp="1"/>
          </p:cNvSpPr>
          <p:nvPr>
            <p:ph sz="half" idx="1"/>
          </p:nvPr>
        </p:nvSpPr>
        <p:spPr/>
        <p:txBody>
          <a:bodyPr>
            <a:normAutofit fontScale="55000" lnSpcReduction="20000"/>
          </a:bodyPr>
          <a:lstStyle/>
          <a:p>
            <a:r>
              <a:rPr lang="en-US" dirty="0"/>
              <a:t>All catering requests must be submitted to the Food &amp; Nutrition Department three business days in advance of the meeting or event</a:t>
            </a:r>
            <a:r>
              <a:rPr lang="en-US" dirty="0" smtClean="0"/>
              <a:t>.</a:t>
            </a:r>
            <a:r>
              <a:rPr lang="en-US" dirty="0"/>
              <a:t> Approval by department </a:t>
            </a:r>
            <a:r>
              <a:rPr lang="en-US" dirty="0" smtClean="0"/>
              <a:t>director </a:t>
            </a:r>
            <a:r>
              <a:rPr lang="en-US" dirty="0"/>
              <a:t>is required for any catering event that meets the catering guidelines.</a:t>
            </a:r>
            <a:endParaRPr lang="en-US" dirty="0" smtClean="0"/>
          </a:p>
          <a:p>
            <a:pPr lvl="1"/>
            <a:r>
              <a:rPr lang="en-US" dirty="0" smtClean="0"/>
              <a:t>A meeting is defined as: </a:t>
            </a:r>
          </a:p>
          <a:p>
            <a:pPr marL="1428750" lvl="2" indent="-514350">
              <a:buFont typeface="+mj-lt"/>
              <a:buAutoNum type="arabicPeriod"/>
            </a:pPr>
            <a:r>
              <a:rPr lang="en-US" dirty="0"/>
              <a:t>Occur before 8:00am or between the hours of 11:00am-1:00pm; </a:t>
            </a:r>
            <a:r>
              <a:rPr lang="en-US" b="1" dirty="0"/>
              <a:t>AND</a:t>
            </a:r>
            <a:endParaRPr lang="en-US" sz="1600" dirty="0"/>
          </a:p>
          <a:p>
            <a:pPr marL="1428750" lvl="2" indent="-514350">
              <a:buFont typeface="+mj-lt"/>
              <a:buAutoNum type="arabicPeriod"/>
            </a:pPr>
            <a:r>
              <a:rPr lang="en-US" dirty="0"/>
              <a:t>Have a minimum of 10 people in attendance; </a:t>
            </a:r>
            <a:r>
              <a:rPr lang="en-US" b="1" dirty="0"/>
              <a:t>AND</a:t>
            </a:r>
            <a:endParaRPr lang="en-US" sz="1600" dirty="0"/>
          </a:p>
          <a:p>
            <a:pPr marL="1428750" lvl="2" indent="-514350">
              <a:buFont typeface="+mj-lt"/>
              <a:buAutoNum type="arabicPeriod"/>
            </a:pPr>
            <a:r>
              <a:rPr lang="en-US" dirty="0"/>
              <a:t>Are 4 hours or longer in length, </a:t>
            </a:r>
            <a:r>
              <a:rPr lang="en-US" b="1" dirty="0"/>
              <a:t>OR</a:t>
            </a:r>
            <a:endParaRPr lang="en-US" sz="1600" dirty="0"/>
          </a:p>
          <a:p>
            <a:pPr marL="1428750" lvl="2" indent="-514350">
              <a:buFont typeface="+mj-lt"/>
              <a:buAutoNum type="arabicPeriod"/>
            </a:pPr>
            <a:r>
              <a:rPr lang="en-US" dirty="0"/>
              <a:t>Physician </a:t>
            </a:r>
            <a:r>
              <a:rPr lang="en-US" dirty="0" smtClean="0"/>
              <a:t>attended</a:t>
            </a:r>
            <a:endParaRPr lang="en-US" dirty="0"/>
          </a:p>
          <a:p>
            <a:r>
              <a:rPr lang="en-US" dirty="0" smtClean="0"/>
              <a:t>A </a:t>
            </a:r>
            <a:r>
              <a:rPr lang="en-US" dirty="0"/>
              <a:t>separate request must be submitted for each event (i.e. one for breakfast, one for lunch</a:t>
            </a:r>
            <a:r>
              <a:rPr lang="en-US" dirty="0" smtClean="0"/>
              <a:t>)</a:t>
            </a:r>
          </a:p>
          <a:p>
            <a:pPr lvl="1"/>
            <a:r>
              <a:rPr lang="en-US" dirty="0" smtClean="0"/>
              <a:t>Forms </a:t>
            </a:r>
            <a:r>
              <a:rPr lang="en-US" dirty="0"/>
              <a:t>must be submitted with the appropriate </a:t>
            </a:r>
            <a:r>
              <a:rPr lang="en-US" dirty="0" smtClean="0"/>
              <a:t>signature.</a:t>
            </a:r>
          </a:p>
          <a:p>
            <a:pPr lvl="1"/>
            <a:r>
              <a:rPr lang="en-US" dirty="0" smtClean="0"/>
              <a:t>Approval </a:t>
            </a:r>
            <a:r>
              <a:rPr lang="en-US" dirty="0"/>
              <a:t>must be obtained by receiving a live signature on catering </a:t>
            </a:r>
            <a:r>
              <a:rPr lang="en-US" dirty="0" smtClean="0"/>
              <a:t>order.</a:t>
            </a:r>
            <a:endParaRPr lang="en-US" dirty="0"/>
          </a:p>
          <a:p>
            <a:pPr lvl="1"/>
            <a:r>
              <a:rPr lang="en-US" dirty="0" smtClean="0"/>
              <a:t>Typed </a:t>
            </a:r>
            <a:r>
              <a:rPr lang="en-US" dirty="0"/>
              <a:t>signatures or approval via email will not be considered appropriate approval</a:t>
            </a:r>
            <a:r>
              <a:rPr lang="en-US" dirty="0" smtClean="0"/>
              <a:t>.</a:t>
            </a:r>
            <a:endParaRPr lang="en-US" dirty="0"/>
          </a:p>
          <a:p>
            <a:r>
              <a:rPr lang="en-US" dirty="0" smtClean="0"/>
              <a:t>Recurring </a:t>
            </a:r>
            <a:r>
              <a:rPr lang="en-US" dirty="0"/>
              <a:t>events may be submitted on the same form if menus are identical and dates are clearly listed.</a:t>
            </a:r>
          </a:p>
        </p:txBody>
      </p:sp>
      <p:sp>
        <p:nvSpPr>
          <p:cNvPr id="2" name="Content Placeholder 1"/>
          <p:cNvSpPr>
            <a:spLocks noGrp="1"/>
          </p:cNvSpPr>
          <p:nvPr>
            <p:ph sz="half" idx="2"/>
          </p:nvPr>
        </p:nvSpPr>
        <p:spPr/>
        <p:txBody>
          <a:bodyPr>
            <a:normAutofit fontScale="55000" lnSpcReduction="20000"/>
          </a:bodyPr>
          <a:lstStyle/>
          <a:p>
            <a:r>
              <a:rPr lang="en-US" dirty="0" smtClean="0"/>
              <a:t>Complete </a:t>
            </a:r>
            <a:r>
              <a:rPr lang="en-US" b="1" dirty="0" smtClean="0"/>
              <a:t>Online Conference Room Request </a:t>
            </a:r>
            <a:r>
              <a:rPr lang="en-US" dirty="0" smtClean="0"/>
              <a:t>form </a:t>
            </a:r>
          </a:p>
          <a:p>
            <a:r>
              <a:rPr lang="en-US" dirty="0"/>
              <a:t>Link: </a:t>
            </a:r>
            <a:r>
              <a:rPr lang="en-US" dirty="0">
                <a:hlinkClick r:id="rId2"/>
              </a:rPr>
              <a:t>http://dcpwdbs405/virtualems</a:t>
            </a:r>
            <a:r>
              <a:rPr lang="en-US" dirty="0" smtClean="0">
                <a:hlinkClick r:id="rId2"/>
              </a:rPr>
              <a:t>/</a:t>
            </a:r>
            <a:endParaRPr lang="en-US" dirty="0" smtClean="0"/>
          </a:p>
          <a:p>
            <a:endParaRPr lang="en-US" dirty="0"/>
          </a:p>
        </p:txBody>
      </p:sp>
      <p:sp>
        <p:nvSpPr>
          <p:cNvPr id="6" name="TextBox 5"/>
          <p:cNvSpPr txBox="1"/>
          <p:nvPr/>
        </p:nvSpPr>
        <p:spPr>
          <a:xfrm>
            <a:off x="838200" y="1321356"/>
            <a:ext cx="5181600" cy="369332"/>
          </a:xfrm>
          <a:prstGeom prst="rect">
            <a:avLst/>
          </a:prstGeom>
          <a:noFill/>
        </p:spPr>
        <p:txBody>
          <a:bodyPr wrap="square" rtlCol="0">
            <a:spAutoFit/>
          </a:bodyPr>
          <a:lstStyle/>
          <a:p>
            <a:pPr algn="ctr"/>
            <a:r>
              <a:rPr lang="en-US" b="1" u="sng" dirty="0"/>
              <a:t>Catering Requests</a:t>
            </a:r>
            <a:endParaRPr lang="en-US" dirty="0"/>
          </a:p>
        </p:txBody>
      </p:sp>
      <p:sp>
        <p:nvSpPr>
          <p:cNvPr id="4" name="Rectangle 3"/>
          <p:cNvSpPr/>
          <p:nvPr/>
        </p:nvSpPr>
        <p:spPr>
          <a:xfrm>
            <a:off x="7765832" y="1321356"/>
            <a:ext cx="2146742" cy="369332"/>
          </a:xfrm>
          <a:prstGeom prst="rect">
            <a:avLst/>
          </a:prstGeom>
        </p:spPr>
        <p:txBody>
          <a:bodyPr wrap="none">
            <a:spAutoFit/>
          </a:bodyPr>
          <a:lstStyle/>
          <a:p>
            <a:pPr algn="ctr"/>
            <a:r>
              <a:rPr lang="en-US" b="1" u="sng" dirty="0" smtClean="0"/>
              <a:t>Reserving Rooms</a:t>
            </a:r>
            <a:endParaRPr lang="en-US" dirty="0"/>
          </a:p>
        </p:txBody>
      </p:sp>
    </p:spTree>
    <p:extLst>
      <p:ext uri="{BB962C8B-B14F-4D97-AF65-F5344CB8AC3E}">
        <p14:creationId xmlns:p14="http://schemas.microsoft.com/office/powerpoint/2010/main" val="2087517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dirty="0"/>
              <a:t>Multi-disciplinary Workroom</a:t>
            </a:r>
          </a:p>
          <a:p>
            <a:pPr lvl="1"/>
            <a:r>
              <a:rPr lang="en-US" dirty="0"/>
              <a:t> Conference-style type room, located on the VNC patient care floors that can be used for small group meetings, education sessions.  </a:t>
            </a:r>
          </a:p>
          <a:p>
            <a:pPr lvl="1"/>
            <a:r>
              <a:rPr lang="en-US" dirty="0"/>
              <a:t>Typically accommodates ~10 people sitting around a rectangular conference table</a:t>
            </a:r>
          </a:p>
          <a:p>
            <a:pPr lvl="1"/>
            <a:r>
              <a:rPr lang="en-US" dirty="0"/>
              <a:t>AV capability – large wall monitor with projector capability</a:t>
            </a:r>
          </a:p>
          <a:p>
            <a:r>
              <a:rPr lang="en-US" dirty="0"/>
              <a:t>Inter-disciplinary Workroom</a:t>
            </a:r>
          </a:p>
          <a:p>
            <a:pPr lvl="1"/>
            <a:r>
              <a:rPr lang="en-US" dirty="0"/>
              <a:t>Individual computer workstations in a shared workroom environment.  Workstations are to be used for patient care providers, while providing patient care on the respective patient care floor.  Workstations are not to be “claimed” for any specific individual use.  </a:t>
            </a:r>
          </a:p>
          <a:p>
            <a:pPr lvl="1"/>
            <a:r>
              <a:rPr lang="en-US" dirty="0"/>
              <a:t>Shared workspace environment etiquette is enforced</a:t>
            </a:r>
          </a:p>
          <a:p>
            <a:pPr lvl="2"/>
            <a:r>
              <a:rPr lang="en-US" dirty="0"/>
              <a:t>Quiet workspace</a:t>
            </a:r>
          </a:p>
          <a:p>
            <a:pPr lvl="2"/>
            <a:r>
              <a:rPr lang="en-US" dirty="0"/>
              <a:t>no eating</a:t>
            </a:r>
          </a:p>
          <a:p>
            <a:pPr lvl="2"/>
            <a:r>
              <a:rPr lang="en-US" dirty="0"/>
              <a:t>clean up after </a:t>
            </a:r>
            <a:r>
              <a:rPr lang="en-US" dirty="0" smtClean="0"/>
              <a:t>yourself</a:t>
            </a:r>
          </a:p>
          <a:p>
            <a:r>
              <a:rPr lang="en-US" dirty="0" smtClean="0"/>
              <a:t>Consult Rooms</a:t>
            </a:r>
          </a:p>
          <a:p>
            <a:pPr lvl="1"/>
            <a:r>
              <a:rPr lang="en-US" dirty="0"/>
              <a:t>Room that patient care providers can use for private conversations with patient family member(s) and/or significant other.</a:t>
            </a:r>
          </a:p>
          <a:p>
            <a:pPr lvl="1"/>
            <a:r>
              <a:rPr lang="en-US" dirty="0"/>
              <a:t>Room is to be cleaned up after use.</a:t>
            </a:r>
          </a:p>
          <a:p>
            <a:pPr lvl="1"/>
            <a:r>
              <a:rPr lang="en-US" dirty="0"/>
              <a:t>Lock – key with nurse manager</a:t>
            </a:r>
          </a:p>
          <a:p>
            <a:r>
              <a:rPr lang="en-US" dirty="0" smtClean="0"/>
              <a:t>Family Rooms</a:t>
            </a:r>
          </a:p>
          <a:p>
            <a:pPr lvl="1"/>
            <a:r>
              <a:rPr lang="en-US" dirty="0"/>
              <a:t>Public area for family members to sit and gather, outside the patient room</a:t>
            </a:r>
          </a:p>
          <a:p>
            <a:pPr lvl="1"/>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26</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Shared Spaces</a:t>
            </a:r>
            <a:endParaRPr lang="en-US" b="1" dirty="0">
              <a:solidFill>
                <a:srgbClr val="00AAA0"/>
              </a:solidFill>
            </a:endParaRPr>
          </a:p>
        </p:txBody>
      </p:sp>
    </p:spTree>
    <p:extLst>
      <p:ext uri="{BB962C8B-B14F-4D97-AF65-F5344CB8AC3E}">
        <p14:creationId xmlns:p14="http://schemas.microsoft.com/office/powerpoint/2010/main" val="325862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en-US" dirty="0"/>
              <a:t>On-Call Rooms</a:t>
            </a:r>
          </a:p>
          <a:p>
            <a:pPr lvl="1"/>
            <a:r>
              <a:rPr lang="en-US" dirty="0"/>
              <a:t>There are 2 non-dedicated on-call rooms:  5361, 5359</a:t>
            </a:r>
          </a:p>
          <a:p>
            <a:pPr lvl="1"/>
            <a:r>
              <a:rPr lang="en-US" dirty="0"/>
              <a:t>Contact Support Services to reserve an on-call room (up to 1 week in advance).  This can be done via …</a:t>
            </a:r>
          </a:p>
          <a:p>
            <a:pPr lvl="2"/>
            <a:r>
              <a:rPr lang="en-US" dirty="0"/>
              <a:t>Call x77900 (415.600.7900)</a:t>
            </a:r>
          </a:p>
          <a:p>
            <a:pPr lvl="2"/>
            <a:r>
              <a:rPr lang="en-US" dirty="0"/>
              <a:t>Log-on to Online room scheduling portal and reserve</a:t>
            </a:r>
          </a:p>
          <a:p>
            <a:pPr lvl="2"/>
            <a:r>
              <a:rPr lang="en-US" dirty="0"/>
              <a:t>Requestor will receive an email confirmation</a:t>
            </a:r>
          </a:p>
          <a:p>
            <a:pPr lvl="1"/>
            <a:r>
              <a:rPr lang="en-US" dirty="0"/>
              <a:t>After hours requests can be directed to either PBX (Telephone Operator) or Nursing Supervisor for “same day” request</a:t>
            </a:r>
          </a:p>
          <a:p>
            <a:pPr lvl="0"/>
            <a:r>
              <a:rPr lang="en-US" dirty="0"/>
              <a:t>Staff Lounges</a:t>
            </a:r>
          </a:p>
          <a:p>
            <a:pPr lvl="1"/>
            <a:r>
              <a:rPr lang="en-US" dirty="0"/>
              <a:t>For use by non-physician staff who work on the respective patient care floor</a:t>
            </a:r>
          </a:p>
          <a:p>
            <a:pPr lvl="1"/>
            <a:r>
              <a:rPr lang="en-US" dirty="0"/>
              <a:t>Nursing staff are responsible for cleaning the coffee maker</a:t>
            </a:r>
          </a:p>
        </p:txBody>
      </p:sp>
      <p:sp>
        <p:nvSpPr>
          <p:cNvPr id="3" name="Slide Number Placeholder 2"/>
          <p:cNvSpPr>
            <a:spLocks noGrp="1"/>
          </p:cNvSpPr>
          <p:nvPr>
            <p:ph type="sldNum" sz="quarter" idx="12"/>
          </p:nvPr>
        </p:nvSpPr>
        <p:spPr/>
        <p:txBody>
          <a:bodyPr/>
          <a:lstStyle/>
          <a:p>
            <a:fld id="{BA9B540C-44DA-4F69-89C9-7C84606640D3}" type="slidenum">
              <a:rPr lang="en-US" smtClean="0"/>
              <a:pPr/>
              <a:t>27</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Shared Spaces …continued…</a:t>
            </a:r>
            <a:endParaRPr lang="en-US" b="1" dirty="0">
              <a:solidFill>
                <a:srgbClr val="00AAA0"/>
              </a:solidFill>
            </a:endParaRPr>
          </a:p>
        </p:txBody>
      </p:sp>
    </p:spTree>
    <p:extLst>
      <p:ext uri="{BB962C8B-B14F-4D97-AF65-F5344CB8AC3E}">
        <p14:creationId xmlns:p14="http://schemas.microsoft.com/office/powerpoint/2010/main" val="244035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Interpreter Services</a:t>
            </a:r>
            <a:endParaRPr lang="en-US" sz="4000" dirty="0"/>
          </a:p>
        </p:txBody>
      </p:sp>
      <p:sp>
        <p:nvSpPr>
          <p:cNvPr id="3" name="Content Placeholder 2"/>
          <p:cNvSpPr>
            <a:spLocks noGrp="1"/>
          </p:cNvSpPr>
          <p:nvPr>
            <p:ph idx="1"/>
          </p:nvPr>
        </p:nvSpPr>
        <p:spPr/>
        <p:txBody>
          <a:bodyPr>
            <a:normAutofit/>
          </a:bodyPr>
          <a:lstStyle/>
          <a:p>
            <a:pPr marL="0" indent="0">
              <a:buNone/>
            </a:pPr>
            <a:r>
              <a:rPr lang="en-US" dirty="0" smtClean="0"/>
              <a:t>Our Interpreter Services </a:t>
            </a:r>
            <a:r>
              <a:rPr lang="en-US" dirty="0"/>
              <a:t>Program offers the following services</a:t>
            </a:r>
            <a:r>
              <a:rPr lang="en-US" dirty="0" smtClean="0"/>
              <a:t>:</a:t>
            </a:r>
          </a:p>
          <a:p>
            <a:pPr lvl="1"/>
            <a:r>
              <a:rPr lang="en-US" sz="3200" dirty="0" smtClean="0"/>
              <a:t>In person interpreting by professional trained medical interpreters </a:t>
            </a:r>
          </a:p>
          <a:p>
            <a:pPr lvl="1"/>
            <a:r>
              <a:rPr lang="en-US" sz="3200" dirty="0" smtClean="0"/>
              <a:t>Video and/or telephonic interpreting via dual handset phone system </a:t>
            </a:r>
            <a:r>
              <a:rPr lang="en-US" dirty="0"/>
              <a:t> </a:t>
            </a:r>
            <a:endParaRPr lang="en-US" sz="3600" dirty="0"/>
          </a:p>
          <a:p>
            <a:r>
              <a:rPr lang="en-US" dirty="0"/>
              <a:t>These services are available to all departments at no </a:t>
            </a:r>
            <a:r>
              <a:rPr lang="en-US" dirty="0" smtClean="0"/>
              <a:t>cost.</a:t>
            </a:r>
          </a:p>
          <a:p>
            <a:r>
              <a:rPr lang="en-US" dirty="0" smtClean="0"/>
              <a:t>Please </a:t>
            </a:r>
            <a:r>
              <a:rPr lang="en-US" dirty="0"/>
              <a:t>access Interpreter Services by calling </a:t>
            </a:r>
            <a:r>
              <a:rPr lang="en-US" dirty="0" smtClean="0"/>
              <a:t>x61077, Pin#1025.  </a:t>
            </a:r>
            <a:endParaRPr lang="en-US" dirty="0"/>
          </a:p>
        </p:txBody>
      </p:sp>
    </p:spTree>
    <p:extLst>
      <p:ext uri="{BB962C8B-B14F-4D97-AF65-F5344CB8AC3E}">
        <p14:creationId xmlns:p14="http://schemas.microsoft.com/office/powerpoint/2010/main" val="3366508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600" dirty="0" smtClean="0"/>
              <a:t>Water Cooler/Bottle Filling Stations</a:t>
            </a:r>
            <a:endParaRPr lang="en-US" sz="3600" dirty="0"/>
          </a:p>
        </p:txBody>
      </p:sp>
      <p:sp>
        <p:nvSpPr>
          <p:cNvPr id="5" name="Content Placeholder 4"/>
          <p:cNvSpPr>
            <a:spLocks noGrp="1"/>
          </p:cNvSpPr>
          <p:nvPr>
            <p:ph idx="1"/>
          </p:nvPr>
        </p:nvSpPr>
        <p:spPr>
          <a:xfrm>
            <a:off x="838200" y="1690688"/>
            <a:ext cx="10515600" cy="4773174"/>
          </a:xfrm>
        </p:spPr>
        <p:txBody>
          <a:bodyPr>
            <a:noAutofit/>
          </a:bodyPr>
          <a:lstStyle/>
          <a:p>
            <a:pPr lvl="0"/>
            <a:r>
              <a:rPr lang="en-US" sz="2200" b="1" dirty="0"/>
              <a:t>Drinking </a:t>
            </a:r>
            <a:r>
              <a:rPr lang="en-US" sz="2200" b="1" dirty="0" smtClean="0"/>
              <a:t>Water Options</a:t>
            </a:r>
            <a:r>
              <a:rPr lang="en-US" sz="2200" dirty="0" smtClean="0"/>
              <a:t>: </a:t>
            </a:r>
            <a:endParaRPr lang="en-US" sz="2200" dirty="0"/>
          </a:p>
          <a:p>
            <a:pPr lvl="1"/>
            <a:r>
              <a:rPr lang="en-US" sz="2200" dirty="0" smtClean="0"/>
              <a:t>Plumbed </a:t>
            </a:r>
            <a:r>
              <a:rPr lang="en-US" sz="2200" dirty="0"/>
              <a:t>coffee makers with hot water dispenser for immediate hot water </a:t>
            </a:r>
            <a:r>
              <a:rPr lang="en-US" sz="2200" dirty="0" smtClean="0"/>
              <a:t>available on certain floors </a:t>
            </a:r>
            <a:endParaRPr lang="en-US" sz="2200" dirty="0"/>
          </a:p>
          <a:p>
            <a:pPr lvl="1"/>
            <a:r>
              <a:rPr lang="en-US" sz="2200" dirty="0" smtClean="0"/>
              <a:t>Water </a:t>
            </a:r>
            <a:r>
              <a:rPr lang="en-US" sz="2200" dirty="0"/>
              <a:t>C</a:t>
            </a:r>
            <a:r>
              <a:rPr lang="en-US" sz="2200" dirty="0" smtClean="0"/>
              <a:t>oolers Locations:1) PBX (1</a:t>
            </a:r>
            <a:r>
              <a:rPr lang="en-US" sz="2200" baseline="30000" dirty="0" smtClean="0"/>
              <a:t>st</a:t>
            </a:r>
            <a:r>
              <a:rPr lang="en-US" sz="2200" dirty="0" smtClean="0"/>
              <a:t> floor) and 2) Inpatient </a:t>
            </a:r>
            <a:r>
              <a:rPr lang="en-US" sz="2200" dirty="0"/>
              <a:t>Rehab Gym.  </a:t>
            </a:r>
            <a:r>
              <a:rPr lang="en-US" sz="2200" b="1" dirty="0"/>
              <a:t>There are no provisions for bottle water coolers at VNG.  </a:t>
            </a:r>
          </a:p>
          <a:p>
            <a:pPr lvl="1"/>
            <a:r>
              <a:rPr lang="en-US" sz="2200" dirty="0"/>
              <a:t>Ice makers </a:t>
            </a:r>
            <a:r>
              <a:rPr lang="en-US" sz="2200" dirty="0" smtClean="0"/>
              <a:t>are available in patient </a:t>
            </a:r>
            <a:r>
              <a:rPr lang="en-US" sz="2200" dirty="0"/>
              <a:t>nourishment rooms, not in staff lounges.</a:t>
            </a:r>
          </a:p>
          <a:p>
            <a:pPr lvl="1"/>
            <a:r>
              <a:rPr lang="en-US" sz="2200" dirty="0"/>
              <a:t>Drinking </a:t>
            </a:r>
            <a:r>
              <a:rPr lang="en-US" sz="2200" dirty="0" smtClean="0"/>
              <a:t>Fountain/Fill Locations: Emergency Department, Cafeteria and Surgical Waiting Room </a:t>
            </a:r>
          </a:p>
          <a:p>
            <a:r>
              <a:rPr lang="en-US" sz="2200" b="1" dirty="0" smtClean="0"/>
              <a:t>Emergency Water</a:t>
            </a:r>
            <a:r>
              <a:rPr lang="en-US" sz="2200" dirty="0" smtClean="0"/>
              <a:t>:</a:t>
            </a:r>
            <a:endParaRPr lang="en-US" sz="2200" dirty="0"/>
          </a:p>
          <a:p>
            <a:pPr lvl="1"/>
            <a:r>
              <a:rPr lang="en-US" sz="2200" dirty="0"/>
              <a:t>VNG will have fully functioning potable water tank at </a:t>
            </a:r>
            <a:r>
              <a:rPr lang="en-US" sz="2200" dirty="0" smtClean="0"/>
              <a:t>Move-In – do not need to move </a:t>
            </a:r>
            <a:r>
              <a:rPr lang="en-US" sz="2200" dirty="0"/>
              <a:t>emergency water stores from Cal or Pac.  </a:t>
            </a:r>
          </a:p>
          <a:p>
            <a:pPr lvl="1"/>
            <a:r>
              <a:rPr lang="en-US" sz="2200" dirty="0"/>
              <a:t>MBC </a:t>
            </a:r>
            <a:r>
              <a:rPr lang="en-US" sz="2200" b="1" dirty="0"/>
              <a:t>will </a:t>
            </a:r>
            <a:r>
              <a:rPr lang="en-US" sz="2200" b="1" dirty="0" smtClean="0"/>
              <a:t>not </a:t>
            </a:r>
            <a:r>
              <a:rPr lang="en-US" sz="2200" dirty="0" smtClean="0"/>
              <a:t>have </a:t>
            </a:r>
            <a:r>
              <a:rPr lang="en-US" sz="2200" dirty="0"/>
              <a:t>fully functioning potable water tank at Move-In </a:t>
            </a:r>
            <a:r>
              <a:rPr lang="en-US" sz="2200" dirty="0" smtClean="0"/>
              <a:t>– STL will </a:t>
            </a:r>
            <a:r>
              <a:rPr lang="en-US" sz="2200" dirty="0"/>
              <a:t>need to move their emergency water stores and keep until the tank is operational.</a:t>
            </a:r>
          </a:p>
          <a:p>
            <a:pPr lvl="1"/>
            <a:endParaRPr lang="en-US" sz="2200" dirty="0"/>
          </a:p>
        </p:txBody>
      </p:sp>
    </p:spTree>
    <p:extLst>
      <p:ext uri="{BB962C8B-B14F-4D97-AF65-F5344CB8AC3E}">
        <p14:creationId xmlns:p14="http://schemas.microsoft.com/office/powerpoint/2010/main" val="419127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300780521"/>
              </p:ext>
            </p:extLst>
          </p:nvPr>
        </p:nvGraphicFramePr>
        <p:xfrm>
          <a:off x="183978" y="1175093"/>
          <a:ext cx="3182553" cy="4080338"/>
        </p:xfrm>
        <a:graphic>
          <a:graphicData uri="http://schemas.openxmlformats.org/drawingml/2006/table">
            <a:tbl>
              <a:tblPr firstRow="1" bandRow="1">
                <a:tableStyleId>{F5AB1C69-6EDB-4FF4-983F-18BD219EF322}</a:tableStyleId>
              </a:tblPr>
              <a:tblGrid>
                <a:gridCol w="1722095"/>
                <a:gridCol w="1460458"/>
              </a:tblGrid>
              <a:tr h="302809">
                <a:tc>
                  <a:txBody>
                    <a:bodyPr/>
                    <a:lstStyle/>
                    <a:p>
                      <a:endParaRPr lang="en-US" sz="1100" dirty="0"/>
                    </a:p>
                  </a:txBody>
                  <a:tcPr/>
                </a:tc>
                <a:tc>
                  <a:txBody>
                    <a:bodyPr/>
                    <a:lstStyle/>
                    <a:p>
                      <a:pPr algn="ctr"/>
                      <a:r>
                        <a:rPr lang="en-US" sz="1100" dirty="0" smtClean="0"/>
                        <a:t>MBC</a:t>
                      </a:r>
                      <a:endParaRPr lang="en-US" sz="1100" dirty="0"/>
                    </a:p>
                  </a:txBody>
                  <a:tcPr/>
                </a:tc>
              </a:tr>
              <a:tr h="302809">
                <a:tc>
                  <a:txBody>
                    <a:bodyPr/>
                    <a:lstStyle/>
                    <a:p>
                      <a:r>
                        <a:rPr lang="en-US" sz="1100" b="1" dirty="0" smtClean="0"/>
                        <a:t>Hospital Entrance </a:t>
                      </a:r>
                    </a:p>
                    <a:p>
                      <a:r>
                        <a:rPr lang="en-US" sz="1100" b="1" dirty="0" smtClean="0"/>
                        <a:t>1. Cesar Chavez</a:t>
                      </a:r>
                    </a:p>
                    <a:p>
                      <a:r>
                        <a:rPr lang="en-US" sz="1100" b="1" dirty="0" smtClean="0"/>
                        <a:t>2.</a:t>
                      </a:r>
                      <a:r>
                        <a:rPr lang="en-US" sz="1100" b="1" baseline="0" dirty="0" smtClean="0"/>
                        <a:t> 2</a:t>
                      </a:r>
                      <a:r>
                        <a:rPr lang="en-US" sz="1100" b="1" baseline="30000" dirty="0" smtClean="0"/>
                        <a:t>nd</a:t>
                      </a:r>
                      <a:r>
                        <a:rPr lang="en-US" sz="1100" b="1" baseline="0" dirty="0" smtClean="0"/>
                        <a:t> Floor Plaza </a:t>
                      </a:r>
                      <a:r>
                        <a:rPr lang="en-US" sz="1100" b="1" dirty="0" smtClean="0"/>
                        <a:t> </a:t>
                      </a:r>
                      <a:endParaRPr lang="en-US" sz="1100" b="1" dirty="0"/>
                    </a:p>
                  </a:txBody>
                  <a:tcPr/>
                </a:tc>
                <a:tc>
                  <a:txBody>
                    <a:bodyPr/>
                    <a:lstStyle/>
                    <a:p>
                      <a:r>
                        <a:rPr lang="en-US" sz="1100" dirty="0" smtClean="0"/>
                        <a:t>5am – 8pm M-F</a:t>
                      </a:r>
                    </a:p>
                    <a:p>
                      <a:r>
                        <a:rPr lang="en-US" sz="1100" i="1" dirty="0" smtClean="0"/>
                        <a:t>*Badge reader after hours*</a:t>
                      </a:r>
                      <a:endParaRPr lang="en-US" sz="1100" i="1" dirty="0"/>
                    </a:p>
                  </a:txBody>
                  <a:tcPr/>
                </a:tc>
              </a:tr>
              <a:tr h="302809">
                <a:tc>
                  <a:txBody>
                    <a:bodyPr/>
                    <a:lstStyle/>
                    <a:p>
                      <a:r>
                        <a:rPr lang="en-US" sz="1100" b="1" dirty="0" smtClean="0"/>
                        <a:t>Emergency Entrance</a:t>
                      </a:r>
                      <a:endParaRPr lang="en-US" sz="1100" b="1" dirty="0"/>
                    </a:p>
                  </a:txBody>
                  <a:tcPr/>
                </a:tc>
                <a:tc>
                  <a:txBody>
                    <a:bodyPr/>
                    <a:lstStyle/>
                    <a:p>
                      <a:r>
                        <a:rPr lang="en-US" sz="1100" dirty="0" smtClean="0"/>
                        <a:t>24/7</a:t>
                      </a:r>
                      <a:endParaRPr lang="en-US" sz="1100" dirty="0"/>
                    </a:p>
                  </a:txBody>
                  <a:tcPr/>
                </a:tc>
              </a:tr>
              <a:tr h="302809">
                <a:tc>
                  <a:txBody>
                    <a:bodyPr/>
                    <a:lstStyle/>
                    <a:p>
                      <a:r>
                        <a:rPr lang="en-US" sz="1100" b="1" dirty="0" err="1" smtClean="0">
                          <a:solidFill>
                            <a:schemeClr val="tx1"/>
                          </a:solidFill>
                        </a:rPr>
                        <a:t>Peet’s</a:t>
                      </a:r>
                      <a:r>
                        <a:rPr lang="en-US" sz="1100" b="1" dirty="0" smtClean="0">
                          <a:solidFill>
                            <a:schemeClr val="tx1"/>
                          </a:solidFill>
                        </a:rPr>
                        <a:t> Coffee Cart</a:t>
                      </a:r>
                      <a:r>
                        <a:rPr lang="en-US" sz="1100" b="1" baseline="0" dirty="0" smtClean="0">
                          <a:solidFill>
                            <a:schemeClr val="tx1"/>
                          </a:solidFill>
                        </a:rPr>
                        <a:t> </a:t>
                      </a:r>
                      <a:r>
                        <a:rPr lang="en-US" sz="1100" b="0" i="1" baseline="0" dirty="0" smtClean="0">
                          <a:solidFill>
                            <a:schemeClr val="tx1"/>
                          </a:solidFill>
                        </a:rPr>
                        <a:t>(</a:t>
                      </a:r>
                      <a:r>
                        <a:rPr lang="en-US" sz="1100" b="0" i="1" baseline="0" dirty="0" err="1" smtClean="0">
                          <a:solidFill>
                            <a:schemeClr val="tx1"/>
                          </a:solidFill>
                        </a:rPr>
                        <a:t>Monteagle</a:t>
                      </a:r>
                      <a:r>
                        <a:rPr lang="en-US" sz="1100" b="0" i="1" baseline="0" dirty="0" smtClean="0">
                          <a:solidFill>
                            <a:schemeClr val="tx1"/>
                          </a:solidFill>
                        </a:rPr>
                        <a:t> Building)</a:t>
                      </a:r>
                      <a:endParaRPr lang="en-US" sz="1100" b="0" i="1" dirty="0">
                        <a:solidFill>
                          <a:schemeClr val="tx1"/>
                        </a:solidFill>
                      </a:endParaRPr>
                    </a:p>
                  </a:txBody>
                  <a:tcPr/>
                </a:tc>
                <a:tc>
                  <a:txBody>
                    <a:bodyPr/>
                    <a:lstStyle/>
                    <a:p>
                      <a:r>
                        <a:rPr lang="en-US" sz="1100" kern="1200" dirty="0" smtClean="0">
                          <a:solidFill>
                            <a:schemeClr val="dk1"/>
                          </a:solidFill>
                          <a:effectLst/>
                          <a:latin typeface="+mn-lt"/>
                          <a:ea typeface="+mn-ea"/>
                          <a:cs typeface="+mn-cs"/>
                        </a:rPr>
                        <a:t>7:30am-3:00pm M-F</a:t>
                      </a:r>
                    </a:p>
                    <a:p>
                      <a:r>
                        <a:rPr lang="en-US" sz="1100" i="1" kern="1200" dirty="0" smtClean="0">
                          <a:solidFill>
                            <a:schemeClr val="dk1"/>
                          </a:solidFill>
                          <a:effectLst/>
                          <a:latin typeface="+mn-lt"/>
                          <a:ea typeface="+mn-ea"/>
                          <a:cs typeface="+mn-cs"/>
                        </a:rPr>
                        <a:t>*Closed</a:t>
                      </a:r>
                      <a:r>
                        <a:rPr lang="en-US" sz="1100" i="1" kern="1200" baseline="0" dirty="0" smtClean="0">
                          <a:solidFill>
                            <a:schemeClr val="dk1"/>
                          </a:solidFill>
                          <a:effectLst/>
                          <a:latin typeface="+mn-lt"/>
                          <a:ea typeface="+mn-ea"/>
                          <a:cs typeface="+mn-cs"/>
                        </a:rPr>
                        <a:t> on the w</a:t>
                      </a:r>
                      <a:r>
                        <a:rPr lang="en-US" sz="1100" i="1" kern="1200" dirty="0" smtClean="0">
                          <a:solidFill>
                            <a:schemeClr val="dk1"/>
                          </a:solidFill>
                          <a:effectLst/>
                          <a:latin typeface="+mn-lt"/>
                          <a:ea typeface="+mn-ea"/>
                          <a:cs typeface="+mn-cs"/>
                        </a:rPr>
                        <a:t>eekends*</a:t>
                      </a:r>
                      <a:endParaRPr lang="en-US" sz="1100" dirty="0"/>
                    </a:p>
                  </a:txBody>
                  <a:tcPr/>
                </a:tc>
              </a:tr>
              <a:tr h="302809">
                <a:tc>
                  <a:txBody>
                    <a:bodyPr/>
                    <a:lstStyle/>
                    <a:p>
                      <a:r>
                        <a:rPr lang="en-US" sz="1100" b="1" dirty="0" smtClean="0">
                          <a:solidFill>
                            <a:schemeClr val="tx1"/>
                          </a:solidFill>
                        </a:rPr>
                        <a:t>Cafeteria </a:t>
                      </a:r>
                      <a:endParaRPr lang="en-US" sz="1100" b="1" dirty="0">
                        <a:solidFill>
                          <a:schemeClr val="tx1"/>
                        </a:solidFill>
                      </a:endParaRPr>
                    </a:p>
                  </a:txBody>
                  <a:tcPr/>
                </a:tc>
                <a:tc>
                  <a:txBody>
                    <a:bodyPr/>
                    <a:lstStyle/>
                    <a:p>
                      <a:pPr lvl="0"/>
                      <a:r>
                        <a:rPr lang="en-US" sz="1100" kern="1200" dirty="0" smtClean="0">
                          <a:solidFill>
                            <a:schemeClr val="dk1"/>
                          </a:solidFill>
                          <a:effectLst/>
                          <a:latin typeface="+mn-lt"/>
                          <a:ea typeface="+mn-ea"/>
                          <a:cs typeface="+mn-cs"/>
                        </a:rPr>
                        <a:t>Weekdays 6:30a-6:30p</a:t>
                      </a:r>
                    </a:p>
                    <a:p>
                      <a:pPr lvl="0"/>
                      <a:r>
                        <a:rPr lang="en-US" sz="1100" i="1" kern="1200" dirty="0" smtClean="0">
                          <a:solidFill>
                            <a:schemeClr val="dk1"/>
                          </a:solidFill>
                          <a:effectLst/>
                          <a:latin typeface="+mn-lt"/>
                          <a:ea typeface="+mn-ea"/>
                          <a:cs typeface="+mn-cs"/>
                        </a:rPr>
                        <a:t>*Closed</a:t>
                      </a:r>
                      <a:r>
                        <a:rPr lang="en-US" sz="1100" i="1" kern="1200" baseline="0" dirty="0" smtClean="0">
                          <a:solidFill>
                            <a:schemeClr val="dk1"/>
                          </a:solidFill>
                          <a:effectLst/>
                          <a:latin typeface="+mn-lt"/>
                          <a:ea typeface="+mn-ea"/>
                          <a:cs typeface="+mn-cs"/>
                        </a:rPr>
                        <a:t> on the w</a:t>
                      </a:r>
                      <a:r>
                        <a:rPr lang="en-US" sz="1100" i="1" kern="1200" dirty="0" smtClean="0">
                          <a:solidFill>
                            <a:schemeClr val="dk1"/>
                          </a:solidFill>
                          <a:effectLst/>
                          <a:latin typeface="+mn-lt"/>
                          <a:ea typeface="+mn-ea"/>
                          <a:cs typeface="+mn-cs"/>
                        </a:rPr>
                        <a:t>eekends and after hours*</a:t>
                      </a:r>
                      <a:endParaRPr lang="en-US" sz="1100" i="1" kern="1200" dirty="0">
                        <a:solidFill>
                          <a:schemeClr val="dk1"/>
                        </a:solidFill>
                        <a:effectLst/>
                        <a:latin typeface="+mn-lt"/>
                        <a:ea typeface="+mn-ea"/>
                        <a:cs typeface="+mn-cs"/>
                      </a:endParaRPr>
                    </a:p>
                  </a:txBody>
                  <a:tcPr/>
                </a:tc>
              </a:tr>
              <a:tr h="302809">
                <a:tc>
                  <a:txBody>
                    <a:bodyPr/>
                    <a:lstStyle/>
                    <a:p>
                      <a:r>
                        <a:rPr lang="en-US" sz="1100" b="1" dirty="0" smtClean="0">
                          <a:solidFill>
                            <a:schemeClr val="tx1"/>
                          </a:solidFill>
                        </a:rPr>
                        <a:t>Walgreens Pharmacy</a:t>
                      </a:r>
                    </a:p>
                    <a:p>
                      <a:r>
                        <a:rPr lang="en-US" sz="1100" b="0" i="1" baseline="0" dirty="0" smtClean="0">
                          <a:solidFill>
                            <a:schemeClr val="tx1"/>
                          </a:solidFill>
                        </a:rPr>
                        <a:t>(</a:t>
                      </a:r>
                      <a:r>
                        <a:rPr lang="en-US" sz="1100" b="0" i="1" baseline="0" dirty="0" err="1" smtClean="0">
                          <a:solidFill>
                            <a:schemeClr val="tx1"/>
                          </a:solidFill>
                        </a:rPr>
                        <a:t>Monteagle</a:t>
                      </a:r>
                      <a:r>
                        <a:rPr lang="en-US" sz="1100" b="0" i="1" baseline="0" dirty="0" smtClean="0">
                          <a:solidFill>
                            <a:schemeClr val="tx1"/>
                          </a:solidFill>
                        </a:rPr>
                        <a:t> Building)</a:t>
                      </a:r>
                      <a:endParaRPr lang="en-US" sz="1100" b="0" dirty="0">
                        <a:solidFill>
                          <a:schemeClr val="tx1"/>
                        </a:solidFill>
                      </a:endParaRPr>
                    </a:p>
                  </a:txBody>
                  <a:tcPr/>
                </a:tc>
                <a:tc>
                  <a:txBody>
                    <a:bodyPr/>
                    <a:lstStyle/>
                    <a:p>
                      <a:pPr lvl="0"/>
                      <a:r>
                        <a:rPr lang="en-US" sz="1100" i="0" kern="1200" dirty="0" smtClean="0">
                          <a:solidFill>
                            <a:schemeClr val="dk1"/>
                          </a:solidFill>
                          <a:effectLst/>
                          <a:latin typeface="+mn-lt"/>
                          <a:ea typeface="+mn-ea"/>
                          <a:cs typeface="+mn-cs"/>
                        </a:rPr>
                        <a:t>Weekdays 9am-6pm</a:t>
                      </a:r>
                    </a:p>
                    <a:p>
                      <a:pPr lvl="0"/>
                      <a:r>
                        <a:rPr lang="en-US" sz="1100" i="1" kern="1200" dirty="0" smtClean="0">
                          <a:solidFill>
                            <a:schemeClr val="dk1"/>
                          </a:solidFill>
                          <a:effectLst/>
                          <a:latin typeface="+mn-lt"/>
                          <a:ea typeface="+mn-ea"/>
                          <a:cs typeface="+mn-cs"/>
                        </a:rPr>
                        <a:t>*Closed</a:t>
                      </a:r>
                      <a:r>
                        <a:rPr lang="en-US" sz="1100" i="1" kern="1200" baseline="0" dirty="0" smtClean="0">
                          <a:solidFill>
                            <a:schemeClr val="dk1"/>
                          </a:solidFill>
                          <a:effectLst/>
                          <a:latin typeface="+mn-lt"/>
                          <a:ea typeface="+mn-ea"/>
                          <a:cs typeface="+mn-cs"/>
                        </a:rPr>
                        <a:t> on the w</a:t>
                      </a:r>
                      <a:r>
                        <a:rPr lang="en-US" sz="1100" i="1" kern="1200" dirty="0" smtClean="0">
                          <a:solidFill>
                            <a:schemeClr val="dk1"/>
                          </a:solidFill>
                          <a:effectLst/>
                          <a:latin typeface="+mn-lt"/>
                          <a:ea typeface="+mn-ea"/>
                          <a:cs typeface="+mn-cs"/>
                        </a:rPr>
                        <a:t>eekends*</a:t>
                      </a:r>
                      <a:endParaRPr lang="en-US" sz="1100" i="0" kern="1200" dirty="0">
                        <a:solidFill>
                          <a:schemeClr val="dk1"/>
                        </a:solidFill>
                        <a:effectLst/>
                        <a:latin typeface="+mn-lt"/>
                        <a:ea typeface="+mn-ea"/>
                        <a:cs typeface="+mn-cs"/>
                      </a:endParaRPr>
                    </a:p>
                  </a:txBody>
                  <a:tcPr/>
                </a:tc>
              </a:tr>
              <a:tr h="302809">
                <a:tc>
                  <a:txBody>
                    <a:bodyPr/>
                    <a:lstStyle/>
                    <a:p>
                      <a:r>
                        <a:rPr lang="en-US" sz="1100" b="1" dirty="0" smtClean="0">
                          <a:solidFill>
                            <a:schemeClr val="tx1"/>
                          </a:solidFill>
                        </a:rPr>
                        <a:t>Loading Dock/Delivery</a:t>
                      </a:r>
                      <a:r>
                        <a:rPr lang="en-US" sz="1100" b="1" baseline="0" dirty="0" smtClean="0">
                          <a:solidFill>
                            <a:schemeClr val="tx1"/>
                          </a:solidFill>
                        </a:rPr>
                        <a:t> Hours</a:t>
                      </a:r>
                      <a:endParaRPr lang="en-US" sz="11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effectLst/>
                          <a:latin typeface="+mn-lt"/>
                          <a:ea typeface="+mn-ea"/>
                          <a:cs typeface="+mn-cs"/>
                        </a:rPr>
                        <a:t>Monday – Friday 7:00am to 3:00pm.  Other hours by </a:t>
                      </a:r>
                      <a:r>
                        <a:rPr lang="en-US" sz="1100" b="1" u="sng" kern="1200" dirty="0" smtClean="0">
                          <a:solidFill>
                            <a:schemeClr val="dk1"/>
                          </a:solidFill>
                          <a:effectLst/>
                          <a:latin typeface="+mn-lt"/>
                          <a:ea typeface="+mn-ea"/>
                          <a:cs typeface="+mn-cs"/>
                        </a:rPr>
                        <a:t>appointment</a:t>
                      </a:r>
                      <a:r>
                        <a:rPr lang="en-US" sz="1100" kern="1200" dirty="0" smtClean="0">
                          <a:solidFill>
                            <a:schemeClr val="dk1"/>
                          </a:solidFill>
                          <a:effectLst/>
                          <a:latin typeface="+mn-lt"/>
                          <a:ea typeface="+mn-ea"/>
                          <a:cs typeface="+mn-cs"/>
                        </a:rPr>
                        <a:t> </a:t>
                      </a:r>
                      <a:r>
                        <a:rPr lang="en-US" sz="1100" b="1" u="sng" kern="1200" dirty="0" smtClean="0">
                          <a:solidFill>
                            <a:schemeClr val="dk1"/>
                          </a:solidFill>
                          <a:effectLst/>
                          <a:latin typeface="+mn-lt"/>
                          <a:ea typeface="+mn-ea"/>
                          <a:cs typeface="+mn-cs"/>
                        </a:rPr>
                        <a:t>only</a:t>
                      </a:r>
                      <a:r>
                        <a:rPr lang="en-US" sz="1100" kern="1200" dirty="0" smtClean="0">
                          <a:solidFill>
                            <a:schemeClr val="dk1"/>
                          </a:solidFill>
                          <a:effectLst/>
                          <a:latin typeface="+mn-lt"/>
                          <a:ea typeface="+mn-ea"/>
                          <a:cs typeface="+mn-cs"/>
                        </a:rPr>
                        <a:t>.</a:t>
                      </a:r>
                    </a:p>
                    <a:p>
                      <a:pPr lvl="0"/>
                      <a:endParaRPr lang="en-US" sz="1100" i="0" kern="1200" dirty="0">
                        <a:solidFill>
                          <a:schemeClr val="dk1"/>
                        </a:solidFill>
                        <a:effectLst/>
                        <a:latin typeface="+mn-lt"/>
                        <a:ea typeface="+mn-ea"/>
                        <a:cs typeface="+mn-cs"/>
                      </a:endParaRPr>
                    </a:p>
                  </a:txBody>
                  <a:tcPr/>
                </a:tc>
              </a:tr>
            </a:tbl>
          </a:graphicData>
        </a:graphic>
      </p:graphicFrame>
      <p:sp>
        <p:nvSpPr>
          <p:cNvPr id="9" name="TextBox 8"/>
          <p:cNvSpPr txBox="1"/>
          <p:nvPr/>
        </p:nvSpPr>
        <p:spPr>
          <a:xfrm>
            <a:off x="304800" y="786520"/>
            <a:ext cx="2940908" cy="276999"/>
          </a:xfrm>
          <a:prstGeom prst="rect">
            <a:avLst/>
          </a:prstGeom>
          <a:noFill/>
          <a:ln>
            <a:solidFill>
              <a:schemeClr val="tx1"/>
            </a:solidFill>
          </a:ln>
        </p:spPr>
        <p:txBody>
          <a:bodyPr wrap="square" rtlCol="0">
            <a:spAutoFit/>
          </a:bodyPr>
          <a:lstStyle/>
          <a:p>
            <a:pPr algn="ctr"/>
            <a:r>
              <a:rPr lang="en-US" sz="1200" b="1" dirty="0" smtClean="0"/>
              <a:t>Hours of Operation</a:t>
            </a:r>
            <a:endParaRPr lang="en-US" sz="1200" b="1" dirty="0"/>
          </a:p>
        </p:txBody>
      </p:sp>
      <p:pic>
        <p:nvPicPr>
          <p:cNvPr id="3" name="Picture 2"/>
          <p:cNvPicPr>
            <a:picLocks noChangeAspect="1"/>
          </p:cNvPicPr>
          <p:nvPr/>
        </p:nvPicPr>
        <p:blipFill>
          <a:blip r:embed="rId2"/>
          <a:stretch>
            <a:fillRect/>
          </a:stretch>
        </p:blipFill>
        <p:spPr>
          <a:xfrm>
            <a:off x="3653439" y="577289"/>
            <a:ext cx="8397415" cy="5630328"/>
          </a:xfrm>
          <a:prstGeom prst="rect">
            <a:avLst/>
          </a:prstGeom>
        </p:spPr>
      </p:pic>
      <p:sp>
        <p:nvSpPr>
          <p:cNvPr id="10" name="5-Point Star 9"/>
          <p:cNvSpPr/>
          <p:nvPr/>
        </p:nvSpPr>
        <p:spPr>
          <a:xfrm>
            <a:off x="7662675" y="2453262"/>
            <a:ext cx="283589" cy="26418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5-Point Star 10"/>
          <p:cNvSpPr/>
          <p:nvPr/>
        </p:nvSpPr>
        <p:spPr>
          <a:xfrm>
            <a:off x="7852146" y="3051000"/>
            <a:ext cx="283589" cy="26418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Box 3"/>
          <p:cNvSpPr txBox="1"/>
          <p:nvPr/>
        </p:nvSpPr>
        <p:spPr>
          <a:xfrm>
            <a:off x="8135735" y="2453262"/>
            <a:ext cx="1893196" cy="261610"/>
          </a:xfrm>
          <a:prstGeom prst="rect">
            <a:avLst/>
          </a:prstGeom>
          <a:noFill/>
          <a:ln w="38100">
            <a:solidFill>
              <a:srgbClr val="FF0000"/>
            </a:solidFill>
          </a:ln>
        </p:spPr>
        <p:txBody>
          <a:bodyPr wrap="square" rtlCol="0">
            <a:spAutoFit/>
          </a:bodyPr>
          <a:lstStyle/>
          <a:p>
            <a:pPr algn="ctr"/>
            <a:r>
              <a:rPr lang="en-US" sz="1100" b="1" dirty="0" smtClean="0"/>
              <a:t>Shuttle Pick Up/Drop Off </a:t>
            </a:r>
            <a:endParaRPr lang="en-US" sz="1100" b="1" dirty="0"/>
          </a:p>
        </p:txBody>
      </p:sp>
      <p:sp>
        <p:nvSpPr>
          <p:cNvPr id="12" name="Title 2"/>
          <p:cNvSpPr txBox="1">
            <a:spLocks/>
          </p:cNvSpPr>
          <p:nvPr/>
        </p:nvSpPr>
        <p:spPr>
          <a:xfrm>
            <a:off x="838200" y="55855"/>
            <a:ext cx="10515600"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3600" dirty="0" smtClean="0"/>
              <a:t>Hospital Overview</a:t>
            </a:r>
            <a:endParaRPr lang="en-US" sz="3600" dirty="0"/>
          </a:p>
        </p:txBody>
      </p:sp>
    </p:spTree>
    <p:extLst>
      <p:ext uri="{BB962C8B-B14F-4D97-AF65-F5344CB8AC3E}">
        <p14:creationId xmlns:p14="http://schemas.microsoft.com/office/powerpoint/2010/main" val="27610167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Supply Chain &amp; Medical Gas Area </a:t>
            </a:r>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dirty="0"/>
              <a:t>Supply Chain team is responsible for the replenishment of Medical Gases which will be housed centrally in the Medical Gas storage room on Level 1, accessed directly off the loading dock in room 1518. </a:t>
            </a:r>
            <a:endParaRPr lang="en-US" dirty="0" smtClean="0"/>
          </a:p>
          <a:p>
            <a:r>
              <a:rPr lang="en-US" dirty="0" smtClean="0"/>
              <a:t>The </a:t>
            </a:r>
            <a:r>
              <a:rPr lang="en-US" dirty="0"/>
              <a:t>supply chain area is also located on Level 1 adjacent to the loading dock. Staff, supplies, and receiving will be staged here to support a Low Unit of Measure (LUM) Just in Time (JIT) distribution model. The floor plan room number for this area is 1522</a:t>
            </a:r>
            <a:r>
              <a:rPr lang="en-US" dirty="0" smtClean="0"/>
              <a:t>.</a:t>
            </a:r>
          </a:p>
          <a:p>
            <a:r>
              <a:rPr lang="en-US" dirty="0"/>
              <a:t>The Code Blue Cart quick reference guide can be found here: </a:t>
            </a:r>
            <a:r>
              <a:rPr lang="en-US" u="sng" dirty="0">
                <a:hlinkClick r:id="rId2" invalidUrl="http://mysutter/bay/CPMC/About/News/Department Newsletters/CrashCarts.pdf"/>
              </a:rPr>
              <a:t>http://mysutter/bay/CPMC/About/News/Department%20Newsletters/CrashCarts.pdf</a:t>
            </a:r>
            <a:endParaRPr lang="en-US" dirty="0"/>
          </a:p>
          <a:p>
            <a:pPr lvl="0"/>
            <a:r>
              <a:rPr lang="en-US" dirty="0" err="1"/>
              <a:t>Broselow</a:t>
            </a:r>
            <a:r>
              <a:rPr lang="en-US" dirty="0"/>
              <a:t> quick reference guide can be found here: </a:t>
            </a:r>
            <a:r>
              <a:rPr lang="en-US" u="sng" dirty="0">
                <a:hlinkClick r:id="rId3" invalidUrl="http://mysutter/bay/CPMC/Clinical/Nursing/Need to Know/BroselowCrashCart.pdf"/>
              </a:rPr>
              <a:t>http://mysutter/bay/CPMC/Clinical/Nursing/Need%20to%20Know/BroselowCrashCart.pdf</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6521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Supply Chain </a:t>
            </a:r>
            <a:r>
              <a:rPr lang="en-US" sz="3600" dirty="0" smtClean="0"/>
              <a:t>Stat Requests </a:t>
            </a:r>
            <a:endParaRPr lang="en-US" sz="3600" dirty="0"/>
          </a:p>
        </p:txBody>
      </p:sp>
      <p:sp>
        <p:nvSpPr>
          <p:cNvPr id="3" name="Content Placeholder 2"/>
          <p:cNvSpPr>
            <a:spLocks noGrp="1"/>
          </p:cNvSpPr>
          <p:nvPr>
            <p:ph idx="1"/>
          </p:nvPr>
        </p:nvSpPr>
        <p:spPr>
          <a:xfrm>
            <a:off x="838200" y="1825625"/>
            <a:ext cx="11138452" cy="4351338"/>
          </a:xfrm>
        </p:spPr>
        <p:txBody>
          <a:bodyPr>
            <a:normAutofit fontScale="85000" lnSpcReduction="10000"/>
          </a:bodyPr>
          <a:lstStyle/>
          <a:p>
            <a:pPr lvl="0"/>
            <a:r>
              <a:rPr lang="en-US" dirty="0"/>
              <a:t>Normal Business Hours Central Distribution: </a:t>
            </a:r>
            <a:r>
              <a:rPr lang="en-US" b="1" dirty="0"/>
              <a:t>x86626</a:t>
            </a:r>
            <a:endParaRPr lang="en-US" dirty="0"/>
          </a:p>
          <a:p>
            <a:pPr lvl="0"/>
            <a:r>
              <a:rPr lang="en-US" dirty="0"/>
              <a:t>Normal Business Hours Receiving</a:t>
            </a:r>
            <a:r>
              <a:rPr lang="en-US" b="1" dirty="0"/>
              <a:t>: </a:t>
            </a:r>
            <a:r>
              <a:rPr lang="en-US" b="1" dirty="0" smtClean="0"/>
              <a:t>x86901</a:t>
            </a:r>
          </a:p>
          <a:p>
            <a:pPr lvl="0"/>
            <a:r>
              <a:rPr lang="en-US" dirty="0"/>
              <a:t>Supply Chain Staff will be onsite between the hours of </a:t>
            </a:r>
            <a:r>
              <a:rPr lang="en-US" dirty="0" smtClean="0"/>
              <a:t>7AM- 4:30PM </a:t>
            </a:r>
            <a:r>
              <a:rPr lang="en-US" dirty="0"/>
              <a:t>M-F. </a:t>
            </a:r>
          </a:p>
          <a:p>
            <a:pPr lvl="0"/>
            <a:r>
              <a:rPr lang="en-US" dirty="0"/>
              <a:t>Par Levels for supplies on the units will be calculated for 4 days of inventory on hand.</a:t>
            </a:r>
          </a:p>
          <a:p>
            <a:pPr lvl="0"/>
            <a:r>
              <a:rPr lang="en-US" dirty="0"/>
              <a:t>For supply needs during evening and weekends when Supply Chain staff are not onsite, unit staff can contact the Nursing Supervisor who will have access to the Distribution storage area as per current process. </a:t>
            </a:r>
          </a:p>
          <a:p>
            <a:pPr lvl="0"/>
            <a:r>
              <a:rPr lang="en-US" dirty="0"/>
              <a:t>Supply Chain Staff will manage the restocking and storage of Code Blue/ </a:t>
            </a:r>
            <a:r>
              <a:rPr lang="en-US" dirty="0" err="1"/>
              <a:t>Broselow</a:t>
            </a:r>
            <a:r>
              <a:rPr lang="en-US" dirty="0"/>
              <a:t> resuscitation carts. </a:t>
            </a:r>
          </a:p>
          <a:p>
            <a:pPr lvl="0"/>
            <a:r>
              <a:rPr lang="en-US" dirty="0"/>
              <a:t>Supply Chain Intranet requests: </a:t>
            </a:r>
            <a:r>
              <a:rPr lang="en-US" u="sng" dirty="0">
                <a:hlinkClick r:id="rId2"/>
              </a:rPr>
              <a:t>http://apps.insidecpmc.org/CPMC_SRQ/servlet/LoginServlet?cpmc_role_id=180</a:t>
            </a:r>
            <a:r>
              <a:rPr lang="en-US" dirty="0"/>
              <a:t> </a:t>
            </a:r>
            <a:endParaRPr lang="en-US" dirty="0" smtClean="0"/>
          </a:p>
          <a:p>
            <a:pPr marL="0" indent="0">
              <a:buNone/>
            </a:pPr>
            <a:endParaRPr lang="en-US" dirty="0"/>
          </a:p>
        </p:txBody>
      </p:sp>
    </p:spTree>
    <p:extLst>
      <p:ext uri="{BB962C8B-B14F-4D97-AF65-F5344CB8AC3E}">
        <p14:creationId xmlns:p14="http://schemas.microsoft.com/office/powerpoint/2010/main" val="4041581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Pyxis </a:t>
            </a:r>
            <a:endParaRPr lang="en-US" sz="3600" dirty="0"/>
          </a:p>
        </p:txBody>
      </p:sp>
      <p:sp>
        <p:nvSpPr>
          <p:cNvPr id="3" name="Content Placeholder 2"/>
          <p:cNvSpPr>
            <a:spLocks noGrp="1"/>
          </p:cNvSpPr>
          <p:nvPr>
            <p:ph idx="1"/>
          </p:nvPr>
        </p:nvSpPr>
        <p:spPr>
          <a:xfrm>
            <a:off x="371061" y="1377280"/>
            <a:ext cx="10515600" cy="4686093"/>
          </a:xfrm>
        </p:spPr>
        <p:txBody>
          <a:bodyPr>
            <a:normAutofit fontScale="92500" lnSpcReduction="20000"/>
          </a:bodyPr>
          <a:lstStyle/>
          <a:p>
            <a:pPr lvl="0"/>
            <a:r>
              <a:rPr lang="en-US" dirty="0"/>
              <a:t>The Pyxis Supply management system will be used in a combination of locked and unlocked cabinets. </a:t>
            </a:r>
          </a:p>
          <a:p>
            <a:pPr lvl="0"/>
            <a:r>
              <a:rPr lang="en-US" dirty="0"/>
              <a:t>Locked Cabinets will be utilized for securing IV solutions, intravenous or interventional supplies, and patient chargeable supplies. </a:t>
            </a:r>
          </a:p>
          <a:p>
            <a:pPr lvl="0"/>
            <a:r>
              <a:rPr lang="en-US" dirty="0"/>
              <a:t>Note that due to space constraints, some supplies that do not meet the criteria of heightened security may also be stored in these locked areas.</a:t>
            </a:r>
          </a:p>
          <a:p>
            <a:r>
              <a:rPr lang="en-US" dirty="0" smtClean="0"/>
              <a:t>Items that are Patient chargeable will have a Pyxis button label used for billing the supply to the patient record. That button looks like this: </a:t>
            </a:r>
          </a:p>
          <a:p>
            <a:r>
              <a:rPr lang="en-US" dirty="0"/>
              <a:t>Items that are not patient chargeable will have a label that looks like this: </a:t>
            </a:r>
            <a:endParaRPr lang="en-US" dirty="0" smtClean="0"/>
          </a:p>
          <a:p>
            <a:r>
              <a:rPr lang="en-US" dirty="0"/>
              <a:t>Pyxis Supply Dispensing and revenue capture will represent nearly $400,000 in annual supply revenue at Mission Bernal Campus. Correct use of these devices is critical to maximizing the benefit of these systems. On the following page is a brief instructions for use:</a:t>
            </a:r>
          </a:p>
          <a:p>
            <a:endParaRPr lang="en-US" dirty="0"/>
          </a:p>
        </p:txBody>
      </p:sp>
      <p:pic>
        <p:nvPicPr>
          <p:cNvPr id="14" name="Picture 13"/>
          <p:cNvPicPr/>
          <p:nvPr/>
        </p:nvPicPr>
        <p:blipFill>
          <a:blip r:embed="rId2"/>
          <a:stretch>
            <a:fillRect/>
          </a:stretch>
        </p:blipFill>
        <p:spPr>
          <a:xfrm>
            <a:off x="9461222" y="3834085"/>
            <a:ext cx="696569" cy="350289"/>
          </a:xfrm>
          <a:prstGeom prst="rect">
            <a:avLst/>
          </a:prstGeom>
        </p:spPr>
      </p:pic>
      <p:pic>
        <p:nvPicPr>
          <p:cNvPr id="15" name="Picture 14"/>
          <p:cNvPicPr/>
          <p:nvPr/>
        </p:nvPicPr>
        <p:blipFill>
          <a:blip r:embed="rId3"/>
          <a:stretch>
            <a:fillRect/>
          </a:stretch>
        </p:blipFill>
        <p:spPr>
          <a:xfrm>
            <a:off x="10524918" y="4184374"/>
            <a:ext cx="1190625" cy="424290"/>
          </a:xfrm>
          <a:prstGeom prst="rect">
            <a:avLst/>
          </a:prstGeom>
        </p:spPr>
      </p:pic>
    </p:spTree>
    <p:extLst>
      <p:ext uri="{BB962C8B-B14F-4D97-AF65-F5344CB8AC3E}">
        <p14:creationId xmlns:p14="http://schemas.microsoft.com/office/powerpoint/2010/main" val="66672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Pyxis …continued… </a:t>
            </a:r>
            <a:endParaRPr lang="en-US" sz="3600" dirty="0"/>
          </a:p>
        </p:txBody>
      </p:sp>
      <p:pic>
        <p:nvPicPr>
          <p:cNvPr id="6" name="Picture 5"/>
          <p:cNvPicPr>
            <a:picLocks noChangeAspect="1"/>
          </p:cNvPicPr>
          <p:nvPr/>
        </p:nvPicPr>
        <p:blipFill>
          <a:blip r:embed="rId2"/>
          <a:stretch>
            <a:fillRect/>
          </a:stretch>
        </p:blipFill>
        <p:spPr>
          <a:xfrm>
            <a:off x="694911" y="1356277"/>
            <a:ext cx="4423741" cy="4708706"/>
          </a:xfrm>
          <a:prstGeom prst="rect">
            <a:avLst/>
          </a:prstGeom>
        </p:spPr>
      </p:pic>
      <p:pic>
        <p:nvPicPr>
          <p:cNvPr id="8" name="Picture 7"/>
          <p:cNvPicPr>
            <a:picLocks noChangeAspect="1"/>
          </p:cNvPicPr>
          <p:nvPr/>
        </p:nvPicPr>
        <p:blipFill>
          <a:blip r:embed="rId3"/>
          <a:stretch>
            <a:fillRect/>
          </a:stretch>
        </p:blipFill>
        <p:spPr>
          <a:xfrm>
            <a:off x="5430699" y="1356277"/>
            <a:ext cx="6200775" cy="2971800"/>
          </a:xfrm>
          <a:prstGeom prst="rect">
            <a:avLst/>
          </a:prstGeom>
        </p:spPr>
      </p:pic>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2702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Pyxis …continued… </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292087"/>
            <a:ext cx="10813774" cy="923330"/>
          </a:xfrm>
          <a:prstGeom prst="rect">
            <a:avLst/>
          </a:prstGeom>
          <a:noFill/>
        </p:spPr>
        <p:txBody>
          <a:bodyPr wrap="square" rtlCol="0">
            <a:spAutoFit/>
          </a:bodyPr>
          <a:lstStyle/>
          <a:p>
            <a:pPr marL="285750" lvl="0" indent="-285750">
              <a:buFont typeface="Arial" panose="020B0604020202020204" pitchFamily="34" charset="0"/>
              <a:buChar char="•"/>
            </a:pPr>
            <a:r>
              <a:rPr lang="en-US" dirty="0"/>
              <a:t>Pyxis supply stations as well as wire shelving units will utilize a standard color coding and layout to make locating supplies more intuitive. </a:t>
            </a:r>
          </a:p>
          <a:p>
            <a:pPr marL="285750" lvl="0" indent="-285750">
              <a:buFont typeface="Arial" panose="020B0604020202020204" pitchFamily="34" charset="0"/>
              <a:buChar char="•"/>
            </a:pPr>
            <a:r>
              <a:rPr lang="en-US" dirty="0"/>
              <a:t>Here is a sample of how this color coding will look</a:t>
            </a:r>
            <a:r>
              <a:rPr lang="en-US" dirty="0" smtClean="0"/>
              <a:t>:</a:t>
            </a:r>
            <a:endParaRPr lang="en-US" dirty="0"/>
          </a:p>
        </p:txBody>
      </p:sp>
      <p:pic>
        <p:nvPicPr>
          <p:cNvPr id="7" name="Picture 6"/>
          <p:cNvPicPr/>
          <p:nvPr/>
        </p:nvPicPr>
        <p:blipFill>
          <a:blip r:embed="rId2"/>
          <a:stretch>
            <a:fillRect/>
          </a:stretch>
        </p:blipFill>
        <p:spPr>
          <a:xfrm>
            <a:off x="10254073" y="1787160"/>
            <a:ext cx="1398521" cy="856513"/>
          </a:xfrm>
          <a:prstGeom prst="rect">
            <a:avLst/>
          </a:prstGeom>
        </p:spPr>
      </p:pic>
      <p:sp>
        <p:nvSpPr>
          <p:cNvPr id="4" name="TextBox 3"/>
          <p:cNvSpPr txBox="1"/>
          <p:nvPr/>
        </p:nvSpPr>
        <p:spPr>
          <a:xfrm>
            <a:off x="6518412" y="1616619"/>
            <a:ext cx="3607905" cy="3450175"/>
          </a:xfrm>
          <a:prstGeom prst="rect">
            <a:avLst/>
          </a:prstGeom>
          <a:noFill/>
        </p:spPr>
        <p:txBody>
          <a:bodyPr wrap="square" rtlCol="0">
            <a:spAutoFit/>
          </a:bodyPr>
          <a:lstStyle/>
          <a:p>
            <a:pPr marL="977900" marR="1217930">
              <a:lnSpc>
                <a:spcPct val="115000"/>
              </a:lnSpc>
              <a:spcBef>
                <a:spcPts val="0"/>
              </a:spcBef>
              <a:spcAft>
                <a:spcPts val="0"/>
              </a:spcAft>
            </a:pPr>
            <a:endParaRPr lang="en-US" sz="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Dressings Bandages and skin Care: </a:t>
            </a:r>
            <a:r>
              <a:rPr lang="en-US" sz="1100" dirty="0">
                <a:highlight>
                  <a:srgbClr val="800080"/>
                </a:highlight>
                <a:latin typeface="Verdana" panose="020B0604030504040204" pitchFamily="34" charset="0"/>
                <a:ea typeface="Symbol" panose="05050102010706020507" pitchFamily="18" charset="2"/>
                <a:cs typeface="Times New Roman" panose="02020603050405020304" pitchFamily="18" charset="0"/>
              </a:rPr>
              <a:t>Purple</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Lower center</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Personal Care Items: </a:t>
            </a:r>
            <a:r>
              <a:rPr lang="en-US" sz="1100" dirty="0">
                <a:highlight>
                  <a:srgbClr val="00FFFF"/>
                </a:highlight>
                <a:latin typeface="Verdana" panose="020B0604030504040204" pitchFamily="34" charset="0"/>
                <a:ea typeface="Symbol" panose="05050102010706020507" pitchFamily="18" charset="2"/>
                <a:cs typeface="Times New Roman" panose="02020603050405020304" pitchFamily="18" charset="0"/>
              </a:rPr>
              <a:t>light Blue</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Not specified</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Urology: </a:t>
            </a:r>
            <a:r>
              <a:rPr lang="en-US" sz="1100" dirty="0">
                <a:highlight>
                  <a:srgbClr val="FFFF00"/>
                </a:highlight>
                <a:latin typeface="Verdana" panose="020B0604030504040204" pitchFamily="34" charset="0"/>
                <a:ea typeface="Symbol" panose="05050102010706020507" pitchFamily="18" charset="2"/>
                <a:cs typeface="Times New Roman" panose="02020603050405020304" pitchFamily="18" charset="0"/>
              </a:rPr>
              <a:t>Yellow</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Lower Left</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Respiratory Therapy: </a:t>
            </a:r>
            <a:r>
              <a:rPr lang="en-US" sz="1100" dirty="0">
                <a:highlight>
                  <a:srgbClr val="006400"/>
                </a:highlight>
                <a:latin typeface="Verdana" panose="020B0604030504040204" pitchFamily="34" charset="0"/>
                <a:ea typeface="Symbol" panose="05050102010706020507" pitchFamily="18" charset="2"/>
                <a:cs typeface="Times New Roman" panose="02020603050405020304" pitchFamily="18" charset="0"/>
              </a:rPr>
              <a:t>Green</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Upper Left</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Needles, Syringes and Lab Tubes: </a:t>
            </a:r>
            <a:r>
              <a:rPr lang="en-US" sz="1100" dirty="0">
                <a:highlight>
                  <a:srgbClr val="FF0000"/>
                </a:highlight>
                <a:latin typeface="Verdana" panose="020B0604030504040204" pitchFamily="34" charset="0"/>
                <a:ea typeface="Symbol" panose="05050102010706020507" pitchFamily="18" charset="2"/>
                <a:cs typeface="Times New Roman" panose="02020603050405020304" pitchFamily="18" charset="0"/>
              </a:rPr>
              <a:t>Red</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Far right central</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Floor specific supplies: Black or no color</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Not specified</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GI supplies/ feeding tubes: </a:t>
            </a:r>
            <a:r>
              <a:rPr lang="en-US" sz="1100" dirty="0">
                <a:highlight>
                  <a:srgbClr val="8B0000"/>
                </a:highlight>
                <a:latin typeface="Verdana" panose="020B0604030504040204" pitchFamily="34" charset="0"/>
                <a:ea typeface="Symbol" panose="05050102010706020507" pitchFamily="18" charset="2"/>
                <a:cs typeface="Times New Roman" panose="02020603050405020304" pitchFamily="18" charset="0"/>
              </a:rPr>
              <a:t>Brown</a:t>
            </a:r>
            <a:r>
              <a:rPr lang="en-US" sz="1100" dirty="0">
                <a:latin typeface="Verdana" panose="020B0604030504040204" pitchFamily="34" charset="0"/>
                <a:ea typeface="Symbol" panose="05050102010706020507" pitchFamily="18" charset="2"/>
                <a:cs typeface="Times New Roman" panose="02020603050405020304" pitchFamily="18" charset="0"/>
              </a:rPr>
              <a:t>      </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Central Top</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IV Supplies: </a:t>
            </a:r>
            <a:r>
              <a:rPr lang="en-US" sz="1100" dirty="0">
                <a:highlight>
                  <a:srgbClr val="FF00FF"/>
                </a:highlight>
                <a:latin typeface="Verdana" panose="020B0604030504040204" pitchFamily="34" charset="0"/>
                <a:ea typeface="Symbol" panose="05050102010706020507" pitchFamily="18" charset="2"/>
                <a:cs typeface="Times New Roman" panose="02020603050405020304" pitchFamily="18" charset="0"/>
              </a:rPr>
              <a:t>Pink</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Left side central</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pPr marL="342900" marR="0" lvl="0" indent="-342900">
              <a:spcBef>
                <a:spcPts val="0"/>
              </a:spcBef>
              <a:spcAft>
                <a:spcPts val="0"/>
              </a:spcAft>
              <a:buClr>
                <a:srgbClr val="BD582C"/>
              </a:buClr>
              <a:buSzPts val="1200"/>
              <a:buFont typeface="Symbol" panose="05050102010706020507" pitchFamily="18" charset="2"/>
              <a:buChar char=""/>
            </a:pPr>
            <a:r>
              <a:rPr lang="en-US" sz="1100" dirty="0">
                <a:latin typeface="Verdana" panose="020B0604030504040204" pitchFamily="34" charset="0"/>
                <a:ea typeface="Symbol" panose="05050102010706020507" pitchFamily="18" charset="2"/>
                <a:cs typeface="Times New Roman" panose="02020603050405020304" pitchFamily="18" charset="0"/>
              </a:rPr>
              <a:t>Medication related supplies: </a:t>
            </a:r>
            <a:r>
              <a:rPr lang="en-US" sz="1100" dirty="0">
                <a:highlight>
                  <a:srgbClr val="A9A9A9"/>
                </a:highlight>
                <a:latin typeface="Verdana" panose="020B0604030504040204" pitchFamily="34" charset="0"/>
                <a:ea typeface="Symbol" panose="05050102010706020507" pitchFamily="18" charset="2"/>
                <a:cs typeface="Times New Roman" panose="02020603050405020304" pitchFamily="18" charset="0"/>
              </a:rPr>
              <a:t>Grey</a:t>
            </a:r>
            <a:endParaRPr lang="en-US" sz="1100" dirty="0">
              <a:latin typeface="Calibri" panose="020F0502020204030204" pitchFamily="34" charset="0"/>
              <a:ea typeface="Symbol" panose="05050102010706020507" pitchFamily="18" charset="2"/>
              <a:cs typeface="Times New Roman" panose="02020603050405020304" pitchFamily="18" charset="0"/>
            </a:endParaRPr>
          </a:p>
          <a:p>
            <a:pPr marL="742950" marR="0" lvl="1" indent="-285750">
              <a:spcBef>
                <a:spcPts val="0"/>
              </a:spcBef>
              <a:spcAft>
                <a:spcPts val="0"/>
              </a:spcAft>
              <a:buSzPts val="1200"/>
              <a:buFont typeface="Wingdings" panose="05000000000000000000" pitchFamily="2" charset="2"/>
              <a:buChar char=""/>
            </a:pPr>
            <a:r>
              <a:rPr lang="en-US" sz="1100" dirty="0">
                <a:latin typeface="Verdana" panose="020B0604030504040204" pitchFamily="34" charset="0"/>
                <a:ea typeface="Wingdings" panose="05000000000000000000" pitchFamily="2" charset="2"/>
                <a:cs typeface="Times New Roman" panose="02020603050405020304" pitchFamily="18" charset="0"/>
              </a:rPr>
              <a:t>Not specified</a:t>
            </a:r>
            <a:endParaRPr lang="en-US" sz="1100" dirty="0">
              <a:latin typeface="Calibri" panose="020F0502020204030204" pitchFamily="34" charset="0"/>
              <a:ea typeface="Wingdings" panose="05000000000000000000" pitchFamily="2" charset="2"/>
              <a:cs typeface="Times New Roman" panose="02020603050405020304" pitchFamily="18" charset="0"/>
            </a:endParaRPr>
          </a:p>
          <a:p>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924339" y="2215416"/>
            <a:ext cx="5594073" cy="3970318"/>
          </a:xfrm>
          <a:prstGeom prst="rect">
            <a:avLst/>
          </a:prstGeom>
          <a:noFill/>
        </p:spPr>
        <p:txBody>
          <a:bodyPr wrap="square" rtlCol="0">
            <a:spAutoFit/>
          </a:bodyPr>
          <a:lstStyle/>
          <a:p>
            <a:pPr marL="285750" lvl="0" indent="-285750">
              <a:buFont typeface="Arial" panose="020B0604020202020204" pitchFamily="34" charset="0"/>
              <a:buChar char="•"/>
            </a:pPr>
            <a:r>
              <a:rPr lang="en-US" dirty="0"/>
              <a:t>Supply Chain staff will Monitor supply levels and the automated supply system will generate refill requisitions to order inventory.</a:t>
            </a:r>
          </a:p>
          <a:p>
            <a:pPr marL="285750" lvl="0" indent="-285750">
              <a:buFont typeface="Arial" panose="020B0604020202020204" pitchFamily="34" charset="0"/>
              <a:buChar char="•"/>
            </a:pPr>
            <a:r>
              <a:rPr lang="en-US" dirty="0"/>
              <a:t>Supply Chain will receive delivery from our primary distributor at 8PM Monday through Friday. </a:t>
            </a:r>
          </a:p>
          <a:p>
            <a:pPr marL="285750" lvl="0" indent="-285750">
              <a:buFont typeface="Arial" panose="020B0604020202020204" pitchFamily="34" charset="0"/>
              <a:buChar char="•"/>
            </a:pPr>
            <a:r>
              <a:rPr lang="en-US" dirty="0"/>
              <a:t>Supply Chain will remove corrugated cardboard at the loading dock as per infection control policies, and deliver supplies to the Pyxis and supply cart areas throughout the hospital. </a:t>
            </a:r>
          </a:p>
          <a:p>
            <a:pPr marL="285750" lvl="0" indent="-285750">
              <a:buFont typeface="Arial" panose="020B0604020202020204" pitchFamily="34" charset="0"/>
              <a:buChar char="•"/>
            </a:pPr>
            <a:r>
              <a:rPr lang="en-US" dirty="0"/>
              <a:t>Nurse Server carts are department specific and are non-standard storage options some departments use. Supply Chain does not manage or replenish supplies on these carts.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87178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Equipment Cleaning</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470992"/>
            <a:ext cx="10813774" cy="1200329"/>
          </a:xfrm>
          <a:prstGeom prst="rect">
            <a:avLst/>
          </a:prstGeom>
          <a:noFill/>
        </p:spPr>
        <p:txBody>
          <a:bodyPr wrap="square" rtlCol="0">
            <a:spAutoFit/>
          </a:bodyPr>
          <a:lstStyle/>
          <a:p>
            <a:pPr lvl="0"/>
            <a:r>
              <a:rPr lang="en-US" dirty="0"/>
              <a:t>Movable Medical equipment such as IV pumps, SCD pumps, etc. will be tracked, cleaned and transported by Equip/ Bio-Med staff. In some cases specialty equipment solely used by a specific area will be kept and maintained by that area owner. </a:t>
            </a:r>
          </a:p>
          <a:p>
            <a:r>
              <a:rPr lang="en-US" dirty="0"/>
              <a:t> </a:t>
            </a:r>
          </a:p>
        </p:txBody>
      </p:sp>
    </p:spTree>
    <p:extLst>
      <p:ext uri="{BB962C8B-B14F-4D97-AF65-F5344CB8AC3E}">
        <p14:creationId xmlns:p14="http://schemas.microsoft.com/office/powerpoint/2010/main" val="1195359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2625"/>
          </a:xfrm>
        </p:spPr>
        <p:txBody>
          <a:bodyPr/>
          <a:lstStyle/>
          <a:p>
            <a:pPr algn="ctr"/>
            <a:r>
              <a:rPr lang="en-US" sz="3600" dirty="0" err="1" smtClean="0"/>
              <a:t>Aeroscout</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304800" y="1257300"/>
            <a:ext cx="11433313" cy="5447645"/>
          </a:xfrm>
          <a:prstGeom prst="rect">
            <a:avLst/>
          </a:prstGeom>
          <a:noFill/>
        </p:spPr>
        <p:txBody>
          <a:bodyPr wrap="square" numCol="1" rtlCol="0">
            <a:spAutoFit/>
          </a:bodyPr>
          <a:lstStyle/>
          <a:p>
            <a:pPr marL="285750" lvl="0" indent="-285750">
              <a:buFont typeface="Arial" panose="020B0604020202020204" pitchFamily="34" charset="0"/>
              <a:buChar char="•"/>
            </a:pPr>
            <a:r>
              <a:rPr lang="en-US" sz="1600" dirty="0" err="1"/>
              <a:t>AeroScout</a:t>
            </a:r>
            <a:r>
              <a:rPr lang="en-US" sz="1600" dirty="0"/>
              <a:t> is the chosen RFID (Radio Frequency Identification) equipment location </a:t>
            </a:r>
            <a:r>
              <a:rPr lang="en-US" sz="1600" dirty="0" smtClean="0"/>
              <a:t>system as well as temperature monitoring. </a:t>
            </a:r>
          </a:p>
          <a:p>
            <a:pPr marL="742950" lvl="1" indent="-285750">
              <a:buFont typeface="Courier New" panose="02070309020205020404" pitchFamily="49" charset="0"/>
              <a:buChar char="o"/>
            </a:pPr>
            <a:r>
              <a:rPr lang="en-US" sz="1600" dirty="0"/>
              <a:t>When a device’s temperature goes out of range, department will receive an alert through </a:t>
            </a:r>
            <a:r>
              <a:rPr lang="en-US" sz="1600" dirty="0" err="1"/>
              <a:t>MobileView</a:t>
            </a:r>
            <a:r>
              <a:rPr lang="en-US" sz="1600" dirty="0"/>
              <a:t>, if during department hours of operation.  Plant Operations will receive secondary alerts, as well as primary alerts when departments are </a:t>
            </a:r>
            <a:r>
              <a:rPr lang="en-US" sz="1600" dirty="0" smtClean="0"/>
              <a:t>closed</a:t>
            </a:r>
          </a:p>
          <a:p>
            <a:pPr marL="742950" lvl="1" indent="-285750">
              <a:buFont typeface="Courier New" panose="02070309020205020404" pitchFamily="49" charset="0"/>
              <a:buChar char="o"/>
            </a:pPr>
            <a:r>
              <a:rPr lang="en-US" sz="1600" dirty="0" smtClean="0"/>
              <a:t>Essentially </a:t>
            </a:r>
            <a:r>
              <a:rPr lang="en-US" sz="1600" dirty="0"/>
              <a:t>equipment that moves will be targeted for RFID tracking.</a:t>
            </a:r>
          </a:p>
          <a:p>
            <a:pPr marL="285750" lvl="0" indent="-285750">
              <a:buFont typeface="Arial" panose="020B0604020202020204" pitchFamily="34" charset="0"/>
              <a:buChar char="•"/>
            </a:pPr>
            <a:r>
              <a:rPr lang="en-US" sz="1600" dirty="0" smtClean="0"/>
              <a:t>Items that </a:t>
            </a:r>
            <a:r>
              <a:rPr lang="en-US" sz="1600" dirty="0"/>
              <a:t>will have RFID tracking includes but is not limited to</a:t>
            </a:r>
            <a:r>
              <a:rPr lang="en-US" sz="1600" dirty="0" smtClean="0"/>
              <a:t>:</a:t>
            </a:r>
            <a:endParaRPr lang="en-US" sz="1600" dirty="0"/>
          </a:p>
          <a:p>
            <a:pPr marL="742950" lvl="1" indent="-285750">
              <a:buFont typeface="Courier New" panose="02070309020205020404" pitchFamily="49" charset="0"/>
              <a:buChar char="o"/>
            </a:pPr>
            <a:r>
              <a:rPr lang="en-US" sz="1200" dirty="0" smtClean="0"/>
              <a:t>Beds</a:t>
            </a:r>
          </a:p>
          <a:p>
            <a:pPr marL="742950" lvl="1" indent="-285750">
              <a:buFont typeface="Courier New" panose="02070309020205020404" pitchFamily="49" charset="0"/>
              <a:buChar char="o"/>
            </a:pPr>
            <a:r>
              <a:rPr lang="en-US" sz="1200" dirty="0" smtClean="0"/>
              <a:t>Patients, infants or child (HUGS System) </a:t>
            </a:r>
            <a:endParaRPr lang="en-US" sz="1200" dirty="0"/>
          </a:p>
          <a:p>
            <a:pPr marL="742950" lvl="1" indent="-285750">
              <a:buFont typeface="Courier New" panose="02070309020205020404" pitchFamily="49" charset="0"/>
              <a:buChar char="o"/>
            </a:pPr>
            <a:r>
              <a:rPr lang="en-US" sz="1200" dirty="0"/>
              <a:t>Wheelchairs</a:t>
            </a:r>
          </a:p>
          <a:p>
            <a:pPr marL="742950" lvl="1" indent="-285750">
              <a:buFont typeface="Courier New" panose="02070309020205020404" pitchFamily="49" charset="0"/>
              <a:buChar char="o"/>
            </a:pPr>
            <a:r>
              <a:rPr lang="en-US" sz="1200" dirty="0"/>
              <a:t>Gurneys</a:t>
            </a:r>
          </a:p>
          <a:p>
            <a:pPr marL="742950" lvl="1" indent="-285750">
              <a:buFont typeface="Courier New" panose="02070309020205020404" pitchFamily="49" charset="0"/>
              <a:buChar char="o"/>
            </a:pPr>
            <a:r>
              <a:rPr lang="en-US" sz="1200" dirty="0"/>
              <a:t>IV pump brains &amp; modules</a:t>
            </a:r>
          </a:p>
          <a:p>
            <a:pPr marL="742950" lvl="1" indent="-285750">
              <a:buFont typeface="Courier New" panose="02070309020205020404" pitchFamily="49" charset="0"/>
              <a:buChar char="o"/>
            </a:pPr>
            <a:r>
              <a:rPr lang="en-US" sz="1200" dirty="0"/>
              <a:t>PCA pumps</a:t>
            </a:r>
          </a:p>
          <a:p>
            <a:pPr marL="742950" lvl="1" indent="-285750">
              <a:buFont typeface="Courier New" panose="02070309020205020404" pitchFamily="49" charset="0"/>
              <a:buChar char="o"/>
            </a:pPr>
            <a:r>
              <a:rPr lang="en-US" sz="1200" dirty="0"/>
              <a:t>Other infusion pumps (mobile)</a:t>
            </a:r>
          </a:p>
          <a:p>
            <a:pPr marL="742950" lvl="1" indent="-285750">
              <a:buFont typeface="Courier New" panose="02070309020205020404" pitchFamily="49" charset="0"/>
              <a:buChar char="o"/>
            </a:pPr>
            <a:r>
              <a:rPr lang="en-US" sz="1200" dirty="0"/>
              <a:t>SCD</a:t>
            </a:r>
          </a:p>
          <a:p>
            <a:pPr marL="742950" lvl="1" indent="-285750">
              <a:buFont typeface="Courier New" panose="02070309020205020404" pitchFamily="49" charset="0"/>
              <a:buChar char="o"/>
            </a:pPr>
            <a:r>
              <a:rPr lang="en-US" sz="1200" dirty="0"/>
              <a:t>Defibrillators</a:t>
            </a:r>
          </a:p>
          <a:p>
            <a:pPr marL="742950" lvl="1" indent="-285750">
              <a:buFont typeface="Courier New" panose="02070309020205020404" pitchFamily="49" charset="0"/>
              <a:buChar char="o"/>
            </a:pPr>
            <a:r>
              <a:rPr lang="en-US" sz="1200" dirty="0"/>
              <a:t>Vital sign monitors</a:t>
            </a:r>
          </a:p>
          <a:p>
            <a:pPr marL="742950" lvl="1" indent="-285750">
              <a:buFont typeface="Courier New" panose="02070309020205020404" pitchFamily="49" charset="0"/>
              <a:buChar char="o"/>
            </a:pPr>
            <a:r>
              <a:rPr lang="en-US" sz="1200" dirty="0"/>
              <a:t>Portable imaging machines</a:t>
            </a:r>
          </a:p>
          <a:p>
            <a:pPr marL="742950" lvl="1" indent="-285750">
              <a:buFont typeface="Courier New" panose="02070309020205020404" pitchFamily="49" charset="0"/>
              <a:buChar char="o"/>
            </a:pPr>
            <a:r>
              <a:rPr lang="en-US" sz="1200" dirty="0"/>
              <a:t>EKG machines</a:t>
            </a:r>
          </a:p>
          <a:p>
            <a:pPr marL="742950" lvl="1" indent="-285750">
              <a:buFont typeface="Courier New" panose="02070309020205020404" pitchFamily="49" charset="0"/>
              <a:buChar char="o"/>
            </a:pPr>
            <a:r>
              <a:rPr lang="en-US" sz="1200" dirty="0"/>
              <a:t>Bladder Scanners</a:t>
            </a:r>
          </a:p>
          <a:p>
            <a:pPr marL="742950" lvl="1" indent="-285750">
              <a:buFont typeface="Courier New" panose="02070309020205020404" pitchFamily="49" charset="0"/>
              <a:buChar char="o"/>
            </a:pPr>
            <a:r>
              <a:rPr lang="en-US" sz="1200" dirty="0" smtClean="0"/>
              <a:t>Etc.</a:t>
            </a:r>
            <a:endParaRPr lang="en-US" sz="1600" dirty="0"/>
          </a:p>
          <a:p>
            <a:pPr marL="285750" lvl="0" indent="-285750">
              <a:buFont typeface="Arial" panose="020B0604020202020204" pitchFamily="34" charset="0"/>
              <a:buChar char="•"/>
            </a:pPr>
            <a:r>
              <a:rPr lang="en-US" sz="1600" dirty="0"/>
              <a:t>Staff will be able to log into the system and search for items using various keywords:</a:t>
            </a:r>
          </a:p>
          <a:p>
            <a:pPr marL="742950" lvl="1" indent="-285750">
              <a:buFont typeface="Courier New" panose="02070309020205020404" pitchFamily="49" charset="0"/>
              <a:buChar char="o"/>
            </a:pPr>
            <a:r>
              <a:rPr lang="en-US" sz="1200" dirty="0"/>
              <a:t>Description (users)</a:t>
            </a:r>
          </a:p>
          <a:p>
            <a:pPr marL="742950" lvl="1" indent="-285750">
              <a:buFont typeface="Courier New" panose="02070309020205020404" pitchFamily="49" charset="0"/>
              <a:buChar char="o"/>
            </a:pPr>
            <a:r>
              <a:rPr lang="en-US" sz="1200" dirty="0"/>
              <a:t>Asset Tags (Bio-Med)</a:t>
            </a:r>
          </a:p>
          <a:p>
            <a:pPr marL="742950" lvl="1" indent="-285750">
              <a:buFont typeface="Courier New" panose="02070309020205020404" pitchFamily="49" charset="0"/>
              <a:buChar char="o"/>
            </a:pPr>
            <a:r>
              <a:rPr lang="en-US" sz="1200" dirty="0"/>
              <a:t>Department</a:t>
            </a:r>
          </a:p>
          <a:p>
            <a:pPr marL="285750" lvl="0" indent="-285750">
              <a:buFont typeface="Arial" panose="020B0604020202020204" pitchFamily="34" charset="0"/>
              <a:buChar char="•"/>
            </a:pPr>
            <a:r>
              <a:rPr lang="en-US" sz="1600" dirty="0"/>
              <a:t>Training on the system will be provided through specific </a:t>
            </a:r>
            <a:r>
              <a:rPr lang="en-US" sz="1600" dirty="0" err="1"/>
              <a:t>AeroScout</a:t>
            </a:r>
            <a:r>
              <a:rPr lang="en-US" sz="1600" dirty="0"/>
              <a:t> training prior to move in.</a:t>
            </a:r>
          </a:p>
        </p:txBody>
      </p:sp>
    </p:spTree>
    <p:extLst>
      <p:ext uri="{BB962C8B-B14F-4D97-AF65-F5344CB8AC3E}">
        <p14:creationId xmlns:p14="http://schemas.microsoft.com/office/powerpoint/2010/main" val="361848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2625"/>
          </a:xfrm>
        </p:spPr>
        <p:txBody>
          <a:bodyPr/>
          <a:lstStyle/>
          <a:p>
            <a:pPr algn="ctr"/>
            <a:r>
              <a:rPr lang="en-US" sz="3600" dirty="0" err="1" smtClean="0"/>
              <a:t>Aeroscout</a:t>
            </a:r>
            <a:r>
              <a:rPr lang="en-US" sz="3600" dirty="0" smtClean="0"/>
              <a:t> …continued…</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pic>
        <p:nvPicPr>
          <p:cNvPr id="5" name="Picture 4"/>
          <p:cNvPicPr/>
          <p:nvPr/>
        </p:nvPicPr>
        <p:blipFill>
          <a:blip r:embed="rId2"/>
          <a:stretch>
            <a:fillRect/>
          </a:stretch>
        </p:blipFill>
        <p:spPr>
          <a:xfrm>
            <a:off x="838200" y="1210503"/>
            <a:ext cx="4695825" cy="3381375"/>
          </a:xfrm>
          <a:prstGeom prst="rect">
            <a:avLst/>
          </a:prstGeom>
        </p:spPr>
      </p:pic>
      <p:sp>
        <p:nvSpPr>
          <p:cNvPr id="4" name="TextBox 3"/>
          <p:cNvSpPr txBox="1"/>
          <p:nvPr/>
        </p:nvSpPr>
        <p:spPr>
          <a:xfrm>
            <a:off x="6267450" y="1295400"/>
            <a:ext cx="547066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Through our </a:t>
            </a:r>
            <a:r>
              <a:rPr lang="en-US" dirty="0" err="1"/>
              <a:t>Aeroscout</a:t>
            </a:r>
            <a:r>
              <a:rPr lang="en-US" dirty="0"/>
              <a:t> staff duress system, staff will be able to silently notify Security that they require assistance by pressing the button on their </a:t>
            </a:r>
            <a:r>
              <a:rPr lang="en-US" dirty="0" err="1"/>
              <a:t>Aeroscout</a:t>
            </a:r>
            <a:r>
              <a:rPr lang="en-US" dirty="0"/>
              <a:t> tag.  Security will be able to locate the staff in need, via the RFID tag.</a:t>
            </a:r>
          </a:p>
          <a:p>
            <a:endParaRPr lang="en-US" dirty="0"/>
          </a:p>
        </p:txBody>
      </p:sp>
    </p:spTree>
    <p:extLst>
      <p:ext uri="{BB962C8B-B14F-4D97-AF65-F5344CB8AC3E}">
        <p14:creationId xmlns:p14="http://schemas.microsoft.com/office/powerpoint/2010/main" val="2207416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Linen</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470992"/>
            <a:ext cx="10813774" cy="1200329"/>
          </a:xfrm>
          <a:prstGeom prst="rect">
            <a:avLst/>
          </a:prstGeom>
          <a:noFill/>
        </p:spPr>
        <p:txBody>
          <a:bodyPr wrap="square" numCol="1" rtlCol="0">
            <a:spAutoFit/>
          </a:bodyPr>
          <a:lstStyle/>
          <a:p>
            <a:pPr marL="285750" lvl="0" indent="-285750">
              <a:buFont typeface="Arial" panose="020B0604020202020204" pitchFamily="34" charset="0"/>
              <a:buChar char="•"/>
            </a:pPr>
            <a:r>
              <a:rPr lang="en-US" dirty="0"/>
              <a:t>Linen will be managed and delivered by EVS at Mission Bernal Campus just as it has been managed at St. Luke’s. </a:t>
            </a:r>
          </a:p>
          <a:p>
            <a:pPr marL="285750" lvl="0" indent="-285750">
              <a:buFont typeface="Arial" panose="020B0604020202020204" pitchFamily="34" charset="0"/>
              <a:buChar char="•"/>
            </a:pPr>
            <a:r>
              <a:rPr lang="en-US" dirty="0"/>
              <a:t>Clean linen will be stored in room 1404, next to the Materials Management area adjacent to the loading dock.  </a:t>
            </a:r>
          </a:p>
        </p:txBody>
      </p:sp>
      <p:pic>
        <p:nvPicPr>
          <p:cNvPr id="5" name="Picture 4"/>
          <p:cNvPicPr/>
          <p:nvPr/>
        </p:nvPicPr>
        <p:blipFill>
          <a:blip r:embed="rId2"/>
          <a:stretch>
            <a:fillRect/>
          </a:stretch>
        </p:blipFill>
        <p:spPr>
          <a:xfrm>
            <a:off x="1632281" y="3611245"/>
            <a:ext cx="3963450" cy="2484755"/>
          </a:xfrm>
          <a:prstGeom prst="rect">
            <a:avLst/>
          </a:prstGeom>
        </p:spPr>
      </p:pic>
      <p:pic>
        <p:nvPicPr>
          <p:cNvPr id="6" name="Picture 5"/>
          <p:cNvPicPr/>
          <p:nvPr/>
        </p:nvPicPr>
        <p:blipFill>
          <a:blip r:embed="rId3"/>
          <a:stretch>
            <a:fillRect/>
          </a:stretch>
        </p:blipFill>
        <p:spPr>
          <a:xfrm>
            <a:off x="7128842" y="3611245"/>
            <a:ext cx="3619500" cy="2484755"/>
          </a:xfrm>
          <a:prstGeom prst="rect">
            <a:avLst/>
          </a:prstGeom>
        </p:spPr>
      </p:pic>
      <p:sp>
        <p:nvSpPr>
          <p:cNvPr id="4" name="TextBox 3"/>
          <p:cNvSpPr txBox="1"/>
          <p:nvPr/>
        </p:nvSpPr>
        <p:spPr>
          <a:xfrm>
            <a:off x="1967948" y="3140765"/>
            <a:ext cx="3448878" cy="461665"/>
          </a:xfrm>
          <a:prstGeom prst="rect">
            <a:avLst/>
          </a:prstGeom>
          <a:noFill/>
        </p:spPr>
        <p:txBody>
          <a:bodyPr wrap="square" rtlCol="0">
            <a:spAutoFit/>
          </a:bodyPr>
          <a:lstStyle/>
          <a:p>
            <a:pPr algn="ctr"/>
            <a:r>
              <a:rPr lang="en-US" sz="1200" dirty="0"/>
              <a:t>Clean linen will enter through the “Clean” entrance as shown in the diagram below.</a:t>
            </a:r>
          </a:p>
        </p:txBody>
      </p:sp>
      <p:sp>
        <p:nvSpPr>
          <p:cNvPr id="8" name="TextBox 7"/>
          <p:cNvSpPr txBox="1"/>
          <p:nvPr/>
        </p:nvSpPr>
        <p:spPr>
          <a:xfrm>
            <a:off x="7279585" y="2857873"/>
            <a:ext cx="3448878" cy="646331"/>
          </a:xfrm>
          <a:prstGeom prst="rect">
            <a:avLst/>
          </a:prstGeom>
          <a:noFill/>
        </p:spPr>
        <p:txBody>
          <a:bodyPr wrap="square" rtlCol="0">
            <a:spAutoFit/>
          </a:bodyPr>
          <a:lstStyle/>
          <a:p>
            <a:pPr lvl="0" algn="ctr"/>
            <a:r>
              <a:rPr lang="en-US" sz="1200" dirty="0"/>
              <a:t>Soiled linen will be stored in room 1308 and will exit the building through the designated “Soiled” exit pathway as shown in the diagram below.</a:t>
            </a:r>
          </a:p>
        </p:txBody>
      </p:sp>
    </p:spTree>
    <p:extLst>
      <p:ext uri="{BB962C8B-B14F-4D97-AF65-F5344CB8AC3E}">
        <p14:creationId xmlns:p14="http://schemas.microsoft.com/office/powerpoint/2010/main" val="1568146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Durable Medical Equipment (DME) Storage</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3" name="TextBox 2"/>
          <p:cNvSpPr txBox="1"/>
          <p:nvPr/>
        </p:nvSpPr>
        <p:spPr>
          <a:xfrm>
            <a:off x="924339" y="1470992"/>
            <a:ext cx="10813774" cy="923330"/>
          </a:xfrm>
          <a:prstGeom prst="rect">
            <a:avLst/>
          </a:prstGeom>
          <a:noFill/>
        </p:spPr>
        <p:txBody>
          <a:bodyPr wrap="square" numCol="1" rtlCol="0">
            <a:spAutoFit/>
          </a:bodyPr>
          <a:lstStyle/>
          <a:p>
            <a:pPr marL="285750" lvl="0" indent="-285750">
              <a:buFont typeface="Arial" panose="020B0604020202020204" pitchFamily="34" charset="0"/>
              <a:buChar char="•"/>
            </a:pPr>
            <a:r>
              <a:rPr lang="en-US" dirty="0"/>
              <a:t>The DME process will be the same as currently in place with consigned inventory available in certain closets near patient care areas in the ED, OR/PACU and Inpatient Units.</a:t>
            </a:r>
          </a:p>
          <a:p>
            <a:pPr marL="285750" lvl="0" indent="-285750">
              <a:buFont typeface="Arial" panose="020B0604020202020204" pitchFamily="34" charset="0"/>
              <a:buChar char="•"/>
            </a:pPr>
            <a:r>
              <a:rPr lang="en-US" dirty="0"/>
              <a:t>These pieces of equipment will be replenished by our DME partner Pacific Medical.   </a:t>
            </a:r>
          </a:p>
        </p:txBody>
      </p:sp>
    </p:spTree>
    <p:extLst>
      <p:ext uri="{BB962C8B-B14F-4D97-AF65-F5344CB8AC3E}">
        <p14:creationId xmlns:p14="http://schemas.microsoft.com/office/powerpoint/2010/main" val="188228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808383" y="393785"/>
            <a:ext cx="10515600"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4400" dirty="0" smtClean="0"/>
              <a:t>Entrances Prior to 8/25/18</a:t>
            </a:r>
            <a:endParaRPr lang="en-US" sz="4400" dirty="0"/>
          </a:p>
        </p:txBody>
      </p:sp>
      <p:sp>
        <p:nvSpPr>
          <p:cNvPr id="2" name="TextBox 1"/>
          <p:cNvSpPr txBox="1"/>
          <p:nvPr/>
        </p:nvSpPr>
        <p:spPr>
          <a:xfrm>
            <a:off x="427383" y="1331843"/>
            <a:ext cx="1125109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All vendors and deliveries must enter through Loading Dock (</a:t>
            </a:r>
            <a:r>
              <a:rPr lang="en-US" sz="2400" b="1" dirty="0">
                <a:solidFill>
                  <a:schemeClr val="accent6"/>
                </a:solidFill>
              </a:rPr>
              <a:t>GREEN STAR)</a:t>
            </a:r>
            <a:r>
              <a:rPr lang="en-US" sz="2400" dirty="0"/>
              <a:t> during all times of staff and stock. </a:t>
            </a:r>
          </a:p>
          <a:p>
            <a:pPr marL="285750" indent="-285750">
              <a:buFont typeface="Arial" panose="020B0604020202020204" pitchFamily="34" charset="0"/>
              <a:buChar char="•"/>
            </a:pPr>
            <a:r>
              <a:rPr lang="en-US" sz="2400" dirty="0"/>
              <a:t>All other staff, contractors and personnel with access privileges must enter through Emergency Department Vestibule located the 2</a:t>
            </a:r>
            <a:r>
              <a:rPr lang="en-US" sz="2400" baseline="30000" dirty="0"/>
              <a:t>nd</a:t>
            </a:r>
            <a:r>
              <a:rPr lang="en-US" sz="2400" dirty="0"/>
              <a:t> floor of 27</a:t>
            </a:r>
            <a:r>
              <a:rPr lang="en-US" sz="2400" baseline="30000" dirty="0"/>
              <a:t>th</a:t>
            </a:r>
            <a:r>
              <a:rPr lang="en-US" sz="2400" dirty="0"/>
              <a:t> Street (</a:t>
            </a:r>
            <a:r>
              <a:rPr lang="en-US" sz="2400" b="1" dirty="0">
                <a:solidFill>
                  <a:srgbClr val="FF0000"/>
                </a:solidFill>
              </a:rPr>
              <a:t>RED STAR</a:t>
            </a:r>
            <a:r>
              <a:rPr lang="en-US" sz="2400" dirty="0"/>
              <a:t>). </a:t>
            </a:r>
          </a:p>
        </p:txBody>
      </p:sp>
      <p:pic>
        <p:nvPicPr>
          <p:cNvPr id="5" name="Picture 4"/>
          <p:cNvPicPr>
            <a:picLocks noChangeAspect="1"/>
          </p:cNvPicPr>
          <p:nvPr/>
        </p:nvPicPr>
        <p:blipFill>
          <a:blip r:embed="rId2"/>
          <a:stretch>
            <a:fillRect/>
          </a:stretch>
        </p:blipFill>
        <p:spPr>
          <a:xfrm>
            <a:off x="6042991" y="3884577"/>
            <a:ext cx="5635487" cy="2302100"/>
          </a:xfrm>
          <a:prstGeom prst="rect">
            <a:avLst/>
          </a:prstGeom>
          <a:ln w="57150">
            <a:solidFill>
              <a:srgbClr val="FF0000"/>
            </a:solidFill>
          </a:ln>
        </p:spPr>
      </p:pic>
      <p:pic>
        <p:nvPicPr>
          <p:cNvPr id="6" name="Picture 5"/>
          <p:cNvPicPr>
            <a:picLocks noChangeAspect="1"/>
          </p:cNvPicPr>
          <p:nvPr/>
        </p:nvPicPr>
        <p:blipFill>
          <a:blip r:embed="rId3"/>
          <a:stretch>
            <a:fillRect/>
          </a:stretch>
        </p:blipFill>
        <p:spPr>
          <a:xfrm>
            <a:off x="520148" y="3816626"/>
            <a:ext cx="5250675" cy="2438002"/>
          </a:xfrm>
          <a:prstGeom prst="rect">
            <a:avLst/>
          </a:prstGeom>
          <a:ln w="57150">
            <a:solidFill>
              <a:schemeClr val="accent6">
                <a:lumMod val="60000"/>
                <a:lumOff val="40000"/>
              </a:schemeClr>
            </a:solidFill>
          </a:ln>
        </p:spPr>
      </p:pic>
      <p:sp>
        <p:nvSpPr>
          <p:cNvPr id="7" name="5-Point Star 6"/>
          <p:cNvSpPr/>
          <p:nvPr/>
        </p:nvSpPr>
        <p:spPr>
          <a:xfrm>
            <a:off x="1669774" y="4134678"/>
            <a:ext cx="417444" cy="417444"/>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10558670" y="5035627"/>
            <a:ext cx="417444" cy="41744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46243" y="3816626"/>
            <a:ext cx="1838740" cy="307777"/>
          </a:xfrm>
          <a:prstGeom prst="rect">
            <a:avLst/>
          </a:prstGeom>
          <a:noFill/>
        </p:spPr>
        <p:txBody>
          <a:bodyPr wrap="square" rtlCol="0">
            <a:spAutoFit/>
          </a:bodyPr>
          <a:lstStyle/>
          <a:p>
            <a:pPr algn="ctr"/>
            <a:r>
              <a:rPr lang="en-US" sz="1400" b="1" dirty="0"/>
              <a:t>Cesar Chavez </a:t>
            </a:r>
          </a:p>
        </p:txBody>
      </p:sp>
      <p:sp>
        <p:nvSpPr>
          <p:cNvPr id="15" name="TextBox 14"/>
          <p:cNvSpPr txBox="1"/>
          <p:nvPr/>
        </p:nvSpPr>
        <p:spPr>
          <a:xfrm rot="5400000">
            <a:off x="10558501" y="4807365"/>
            <a:ext cx="1838740" cy="307777"/>
          </a:xfrm>
          <a:prstGeom prst="rect">
            <a:avLst/>
          </a:prstGeom>
          <a:noFill/>
        </p:spPr>
        <p:txBody>
          <a:bodyPr wrap="square" rtlCol="0">
            <a:spAutoFit/>
          </a:bodyPr>
          <a:lstStyle/>
          <a:p>
            <a:pPr algn="ctr"/>
            <a:r>
              <a:rPr lang="en-US" sz="1400" b="1" dirty="0" smtClean="0"/>
              <a:t>27</a:t>
            </a:r>
            <a:r>
              <a:rPr lang="en-US" sz="1400" b="1" baseline="30000" dirty="0" smtClean="0"/>
              <a:t>th</a:t>
            </a:r>
            <a:r>
              <a:rPr lang="en-US" sz="1400" b="1" dirty="0" smtClean="0"/>
              <a:t> Street </a:t>
            </a:r>
            <a:endParaRPr lang="en-US" sz="1400" b="1" dirty="0"/>
          </a:p>
        </p:txBody>
      </p:sp>
      <p:sp>
        <p:nvSpPr>
          <p:cNvPr id="16" name="TextBox 15"/>
          <p:cNvSpPr txBox="1"/>
          <p:nvPr/>
        </p:nvSpPr>
        <p:spPr>
          <a:xfrm rot="5400000">
            <a:off x="4567035" y="4900160"/>
            <a:ext cx="1838740" cy="307777"/>
          </a:xfrm>
          <a:prstGeom prst="rect">
            <a:avLst/>
          </a:prstGeom>
          <a:noFill/>
        </p:spPr>
        <p:txBody>
          <a:bodyPr wrap="square" rtlCol="0">
            <a:spAutoFit/>
          </a:bodyPr>
          <a:lstStyle/>
          <a:p>
            <a:pPr algn="ctr"/>
            <a:r>
              <a:rPr lang="en-US" sz="1400" b="1" dirty="0" smtClean="0"/>
              <a:t>27</a:t>
            </a:r>
            <a:r>
              <a:rPr lang="en-US" sz="1400" b="1" baseline="30000" dirty="0" smtClean="0"/>
              <a:t>th</a:t>
            </a:r>
            <a:r>
              <a:rPr lang="en-US" sz="1400" b="1" dirty="0" smtClean="0"/>
              <a:t> Street </a:t>
            </a:r>
            <a:endParaRPr lang="en-US" sz="1400" b="1" dirty="0"/>
          </a:p>
        </p:txBody>
      </p:sp>
      <p:cxnSp>
        <p:nvCxnSpPr>
          <p:cNvPr id="4" name="Straight Arrow Connector 3"/>
          <p:cNvCxnSpPr/>
          <p:nvPr/>
        </p:nvCxnSpPr>
        <p:spPr>
          <a:xfrm flipV="1">
            <a:off x="10307782" y="5453071"/>
            <a:ext cx="0" cy="5203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925878" y="5211421"/>
            <a:ext cx="730678" cy="9423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277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2625"/>
          </a:xfrm>
        </p:spPr>
        <p:txBody>
          <a:bodyPr/>
          <a:lstStyle/>
          <a:p>
            <a:r>
              <a:rPr lang="en-US" sz="3600" dirty="0" smtClean="0"/>
              <a:t>Additional Technology Includes: </a:t>
            </a:r>
            <a:endParaRPr lang="en-US" sz="3600" dirty="0"/>
          </a:p>
        </p:txBody>
      </p:sp>
      <p:sp>
        <p:nvSpPr>
          <p:cNvPr id="9" name="TextBox 8"/>
          <p:cNvSpPr txBox="1"/>
          <p:nvPr/>
        </p:nvSpPr>
        <p:spPr>
          <a:xfrm>
            <a:off x="5416826" y="4591878"/>
            <a:ext cx="6321287" cy="1848679"/>
          </a:xfrm>
          <a:prstGeom prst="rect">
            <a:avLst/>
          </a:prstGeom>
          <a:noFill/>
        </p:spPr>
        <p:txBody>
          <a:bodyPr wrap="square" rtlCol="0">
            <a:spAutoFit/>
          </a:bodyPr>
          <a:lstStyle/>
          <a:p>
            <a:endParaRPr lang="en-US" dirty="0"/>
          </a:p>
        </p:txBody>
      </p:sp>
      <p:sp>
        <p:nvSpPr>
          <p:cNvPr id="4" name="TextBox 3"/>
          <p:cNvSpPr txBox="1"/>
          <p:nvPr/>
        </p:nvSpPr>
        <p:spPr>
          <a:xfrm>
            <a:off x="447676" y="1295400"/>
            <a:ext cx="11290438" cy="4247317"/>
          </a:xfrm>
          <a:prstGeom prst="rect">
            <a:avLst/>
          </a:prstGeom>
          <a:noFill/>
        </p:spPr>
        <p:txBody>
          <a:bodyPr wrap="square" rtlCol="0">
            <a:spAutoFit/>
          </a:bodyPr>
          <a:lstStyle/>
          <a:p>
            <a:pPr marL="285750" lvl="0" indent="-285750">
              <a:buFont typeface="Arial" panose="020B0604020202020204" pitchFamily="34" charset="0"/>
              <a:buChar char="•"/>
            </a:pPr>
            <a:r>
              <a:rPr lang="en-US" b="1" dirty="0" err="1"/>
              <a:t>Vocera</a:t>
            </a:r>
            <a:r>
              <a:rPr lang="en-US" b="1" dirty="0"/>
              <a:t> </a:t>
            </a:r>
          </a:p>
          <a:p>
            <a:pPr marL="742950" lvl="1" indent="-285750">
              <a:buFont typeface="Courier New" panose="02070309020205020404" pitchFamily="49" charset="0"/>
              <a:buChar char="o"/>
            </a:pPr>
            <a:r>
              <a:rPr lang="en-US" dirty="0" err="1"/>
              <a:t>Vocera</a:t>
            </a:r>
            <a:r>
              <a:rPr lang="en-US" dirty="0"/>
              <a:t> is a communication system which …WE KNOW THIS IS STILL TBD Note that NOT listed in Table of Contents</a:t>
            </a:r>
          </a:p>
          <a:p>
            <a:pPr marL="285750" lvl="0" indent="-285750">
              <a:buFont typeface="Arial" panose="020B0604020202020204" pitchFamily="34" charset="0"/>
              <a:buChar char="•"/>
            </a:pPr>
            <a:r>
              <a:rPr lang="en-US" b="1" dirty="0"/>
              <a:t>Patient lift system and mobile lifts</a:t>
            </a:r>
          </a:p>
          <a:p>
            <a:pPr marL="742950" lvl="1" indent="-285750">
              <a:buFont typeface="Courier New" panose="02070309020205020404" pitchFamily="49" charset="0"/>
              <a:buChar char="o"/>
            </a:pPr>
            <a:r>
              <a:rPr lang="en-US" dirty="0"/>
              <a:t>We have overhead patient lift systems in all of our med/</a:t>
            </a:r>
            <a:r>
              <a:rPr lang="en-US" dirty="0" err="1"/>
              <a:t>surg</a:t>
            </a:r>
            <a:r>
              <a:rPr lang="en-US" dirty="0"/>
              <a:t> and ICU patient rooms, to assist with patient mobility in bed and around the room.  </a:t>
            </a:r>
          </a:p>
          <a:p>
            <a:pPr marL="742950" lvl="1" indent="-285750">
              <a:buFont typeface="Courier New" panose="02070309020205020404" pitchFamily="49" charset="0"/>
              <a:buChar char="o"/>
            </a:pPr>
            <a:r>
              <a:rPr lang="en-US" dirty="0"/>
              <a:t>This is one of our safety features – to assist with patient mobility and reduce the risk of associated employee injuries </a:t>
            </a:r>
          </a:p>
          <a:p>
            <a:pPr marL="742950" lvl="1" indent="-285750">
              <a:buFont typeface="Courier New" panose="02070309020205020404" pitchFamily="49" charset="0"/>
              <a:buChar char="o"/>
            </a:pPr>
            <a:r>
              <a:rPr lang="en-US" dirty="0"/>
              <a:t>In addition, we will have mobile lifts available for use in patient care areas, to assist with patient mobility, where ceiling lifts are not available.</a:t>
            </a:r>
          </a:p>
          <a:p>
            <a:pPr marL="285750" lvl="0" indent="-285750">
              <a:buFont typeface="Arial" panose="020B0604020202020204" pitchFamily="34" charset="0"/>
              <a:buChar char="•"/>
            </a:pPr>
            <a:r>
              <a:rPr lang="en-US" b="1" dirty="0"/>
              <a:t>Pneumatic Tube System</a:t>
            </a:r>
          </a:p>
          <a:p>
            <a:pPr marL="742950" lvl="1" indent="-285750">
              <a:buFont typeface="Courier New" panose="02070309020205020404" pitchFamily="49" charset="0"/>
              <a:buChar char="o"/>
            </a:pPr>
            <a:r>
              <a:rPr lang="en-US" dirty="0"/>
              <a:t>Our pneumatic tube system will assist with transporting medications, lab specimens and blood products to/from patient care areas, to expedite patient care.</a:t>
            </a:r>
          </a:p>
          <a:p>
            <a:pPr marL="742950" lvl="1" indent="-285750">
              <a:buFont typeface="Courier New" panose="02070309020205020404" pitchFamily="49" charset="0"/>
              <a:buChar char="o"/>
            </a:pPr>
            <a:r>
              <a:rPr lang="en-US" dirty="0"/>
              <a:t>Our system will have an enhanced “secure send” functionality which will only allow appropriately licensed staff to send and receive medication and blood products.</a:t>
            </a:r>
          </a:p>
        </p:txBody>
      </p:sp>
    </p:spTree>
    <p:extLst>
      <p:ext uri="{BB962C8B-B14F-4D97-AF65-F5344CB8AC3E}">
        <p14:creationId xmlns:p14="http://schemas.microsoft.com/office/powerpoint/2010/main" val="1508103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82993" y="4098710"/>
            <a:ext cx="1333500" cy="17780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86438" y="154210"/>
            <a:ext cx="3278149" cy="3281796"/>
          </a:xfrm>
          <a:prstGeom prst="rect">
            <a:avLst/>
          </a:prstGeom>
        </p:spPr>
      </p:pic>
      <p:sp>
        <p:nvSpPr>
          <p:cNvPr id="2" name="Content Placeholder 1"/>
          <p:cNvSpPr>
            <a:spLocks noGrp="1"/>
          </p:cNvSpPr>
          <p:nvPr>
            <p:ph idx="1"/>
          </p:nvPr>
        </p:nvSpPr>
        <p:spPr/>
        <p:txBody>
          <a:bodyPr/>
          <a:lstStyle/>
          <a:p>
            <a:pPr lvl="1"/>
            <a:r>
              <a:rPr lang="en-US" dirty="0" smtClean="0"/>
              <a:t>Administrative </a:t>
            </a:r>
            <a:r>
              <a:rPr lang="en-US" dirty="0"/>
              <a:t>spaces </a:t>
            </a:r>
            <a:r>
              <a:rPr lang="en-US" dirty="0" smtClean="0"/>
              <a:t>have</a:t>
            </a:r>
          </a:p>
          <a:p>
            <a:pPr lvl="2"/>
            <a:r>
              <a:rPr lang="en-US" dirty="0" smtClean="0"/>
              <a:t>Electric sit/stand desks</a:t>
            </a:r>
          </a:p>
          <a:p>
            <a:pPr lvl="2"/>
            <a:r>
              <a:rPr lang="en-US" dirty="0" smtClean="0"/>
              <a:t>Monitor arms</a:t>
            </a:r>
          </a:p>
          <a:p>
            <a:pPr lvl="2"/>
            <a:r>
              <a:rPr lang="en-US" dirty="0"/>
              <a:t>E</a:t>
            </a:r>
            <a:r>
              <a:rPr lang="en-US" dirty="0" smtClean="0"/>
              <a:t>rgonomic </a:t>
            </a:r>
            <a:r>
              <a:rPr lang="en-US" dirty="0"/>
              <a:t>task </a:t>
            </a:r>
            <a:r>
              <a:rPr lang="en-US" dirty="0" smtClean="0"/>
              <a:t>chairs </a:t>
            </a:r>
          </a:p>
          <a:p>
            <a:pPr lvl="2"/>
            <a:r>
              <a:rPr lang="en-US" dirty="0"/>
              <a:t>E</a:t>
            </a:r>
            <a:r>
              <a:rPr lang="en-US" dirty="0" smtClean="0"/>
              <a:t>lectrical </a:t>
            </a:r>
            <a:r>
              <a:rPr lang="en-US" dirty="0"/>
              <a:t>outlets on the </a:t>
            </a:r>
            <a:r>
              <a:rPr lang="en-US" dirty="0" smtClean="0"/>
              <a:t>desktop for device charging </a:t>
            </a:r>
          </a:p>
          <a:p>
            <a:pPr lvl="2"/>
            <a:r>
              <a:rPr lang="en-US" dirty="0"/>
              <a:t>M</a:t>
            </a:r>
            <a:r>
              <a:rPr lang="en-US" dirty="0" smtClean="0"/>
              <a:t>obile </a:t>
            </a:r>
            <a:r>
              <a:rPr lang="en-US" dirty="0"/>
              <a:t>personal </a:t>
            </a:r>
            <a:r>
              <a:rPr lang="en-US" dirty="0" smtClean="0"/>
              <a:t>storage - keys </a:t>
            </a:r>
            <a:r>
              <a:rPr lang="en-US" dirty="0"/>
              <a:t>will be provided for assigned </a:t>
            </a:r>
            <a:r>
              <a:rPr lang="en-US" dirty="0" smtClean="0"/>
              <a:t>locations</a:t>
            </a:r>
          </a:p>
          <a:p>
            <a:pPr lvl="2"/>
            <a:r>
              <a:rPr lang="en-US" dirty="0" smtClean="0"/>
              <a:t>Task lighting</a:t>
            </a:r>
            <a:endParaRPr lang="en-US" dirty="0"/>
          </a:p>
        </p:txBody>
      </p:sp>
      <p:sp>
        <p:nvSpPr>
          <p:cNvPr id="3" name="Slide Number Placeholder 2"/>
          <p:cNvSpPr>
            <a:spLocks noGrp="1"/>
          </p:cNvSpPr>
          <p:nvPr>
            <p:ph type="sldNum" sz="quarter" idx="12"/>
          </p:nvPr>
        </p:nvSpPr>
        <p:spPr>
          <a:xfrm>
            <a:off x="467397" y="6356351"/>
            <a:ext cx="506908" cy="365125"/>
          </a:xfrm>
        </p:spPr>
        <p:txBody>
          <a:bodyPr/>
          <a:lstStyle/>
          <a:p>
            <a:fld id="{BA9B540C-44DA-4F69-89C9-7C84606640D3}" type="slidenum">
              <a:rPr lang="en-US" smtClean="0"/>
              <a:pPr/>
              <a:t>41</a:t>
            </a:fld>
            <a:endParaRPr lang="en-US" dirty="0"/>
          </a:p>
        </p:txBody>
      </p:sp>
      <p:sp>
        <p:nvSpPr>
          <p:cNvPr id="4" name="Title 3"/>
          <p:cNvSpPr>
            <a:spLocks noGrp="1"/>
          </p:cNvSpPr>
          <p:nvPr>
            <p:ph type="title"/>
          </p:nvPr>
        </p:nvSpPr>
        <p:spPr>
          <a:xfrm>
            <a:off x="451554" y="310073"/>
            <a:ext cx="11361783" cy="1033226"/>
          </a:xfrm>
        </p:spPr>
        <p:txBody>
          <a:bodyPr>
            <a:normAutofit/>
          </a:bodyPr>
          <a:lstStyle/>
          <a:p>
            <a:pPr algn="ctr"/>
            <a:r>
              <a:rPr lang="en-US" sz="4400" b="1" dirty="0" smtClean="0">
                <a:solidFill>
                  <a:srgbClr val="00AAA0"/>
                </a:solidFill>
              </a:rPr>
              <a:t>Office spaces</a:t>
            </a:r>
            <a:endParaRPr lang="en-US" sz="4400" b="1" dirty="0">
              <a:solidFill>
                <a:srgbClr val="00AAA0"/>
              </a:solidFill>
            </a:endParaRPr>
          </a:p>
        </p:txBody>
      </p:sp>
    </p:spTree>
    <p:extLst>
      <p:ext uri="{BB962C8B-B14F-4D97-AF65-F5344CB8AC3E}">
        <p14:creationId xmlns:p14="http://schemas.microsoft.com/office/powerpoint/2010/main" val="4016990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9" y="1600200"/>
            <a:ext cx="7828873" cy="4525963"/>
          </a:xfrm>
        </p:spPr>
        <p:txBody>
          <a:bodyPr>
            <a:normAutofit/>
          </a:bodyPr>
          <a:lstStyle/>
          <a:p>
            <a:r>
              <a:rPr lang="en-US" dirty="0" smtClean="0"/>
              <a:t>Confidential </a:t>
            </a:r>
            <a:r>
              <a:rPr lang="en-US" dirty="0"/>
              <a:t>document containers are located throughout the hospital.   These are emptied every two weeks by the shredding company.  </a:t>
            </a:r>
            <a:endParaRPr lang="en-US" dirty="0" smtClean="0"/>
          </a:p>
          <a:p>
            <a:r>
              <a:rPr lang="en-US" dirty="0" smtClean="0"/>
              <a:t>If </a:t>
            </a:r>
            <a:r>
              <a:rPr lang="en-US" dirty="0"/>
              <a:t>one needs emptying prior to a regularly scheduled pick up, call the Support Center </a:t>
            </a:r>
            <a:r>
              <a:rPr lang="en-US" dirty="0" smtClean="0"/>
              <a:t>(x67900) </a:t>
            </a:r>
            <a:r>
              <a:rPr lang="en-US" dirty="0"/>
              <a:t>to arrange for EVS to empty it.   </a:t>
            </a:r>
          </a:p>
          <a:p>
            <a:r>
              <a:rPr lang="en-US" dirty="0"/>
              <a:t>Mission Bernal is dedicated to being a green facility, however, so please remember to THINK BEFORE YOU INK.  </a:t>
            </a:r>
          </a:p>
        </p:txBody>
      </p:sp>
      <p:sp>
        <p:nvSpPr>
          <p:cNvPr id="3" name="Slide Number Placeholder 2"/>
          <p:cNvSpPr>
            <a:spLocks noGrp="1"/>
          </p:cNvSpPr>
          <p:nvPr>
            <p:ph type="sldNum" sz="quarter" idx="12"/>
          </p:nvPr>
        </p:nvSpPr>
        <p:spPr/>
        <p:txBody>
          <a:bodyPr/>
          <a:lstStyle/>
          <a:p>
            <a:fld id="{BA9B540C-44DA-4F69-89C9-7C84606640D3}" type="slidenum">
              <a:rPr lang="en-US" smtClean="0"/>
              <a:pPr/>
              <a:t>42</a:t>
            </a:fld>
            <a:endParaRPr lang="en-US" dirty="0"/>
          </a:p>
        </p:txBody>
      </p:sp>
      <p:sp>
        <p:nvSpPr>
          <p:cNvPr id="4" name="Title 3"/>
          <p:cNvSpPr>
            <a:spLocks noGrp="1"/>
          </p:cNvSpPr>
          <p:nvPr>
            <p:ph type="title"/>
          </p:nvPr>
        </p:nvSpPr>
        <p:spPr/>
        <p:txBody>
          <a:bodyPr>
            <a:normAutofit/>
          </a:bodyPr>
          <a:lstStyle/>
          <a:p>
            <a:r>
              <a:rPr lang="en-US" b="1" dirty="0">
                <a:solidFill>
                  <a:srgbClr val="00AAA0"/>
                </a:solidFill>
              </a:rPr>
              <a:t>HIPAA - Confidential Document </a:t>
            </a:r>
            <a:r>
              <a:rPr lang="en-US" b="1" dirty="0" smtClean="0">
                <a:solidFill>
                  <a:srgbClr val="00AAA0"/>
                </a:solidFill>
              </a:rPr>
              <a:t>Containers</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9022772" y="2129652"/>
            <a:ext cx="2392246" cy="2351285"/>
          </a:xfrm>
          <a:prstGeom prst="rect">
            <a:avLst/>
          </a:prstGeom>
        </p:spPr>
      </p:pic>
    </p:spTree>
    <p:extLst>
      <p:ext uri="{BB962C8B-B14F-4D97-AF65-F5344CB8AC3E}">
        <p14:creationId xmlns:p14="http://schemas.microsoft.com/office/powerpoint/2010/main" val="3567814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48" y="310073"/>
            <a:ext cx="1235354" cy="159906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030" y="4935538"/>
            <a:ext cx="1785938" cy="1785938"/>
          </a:xfrm>
          <a:prstGeom prst="rect">
            <a:avLst/>
          </a:prstGeom>
        </p:spPr>
      </p:pic>
      <p:sp>
        <p:nvSpPr>
          <p:cNvPr id="2" name="Content Placeholder 1"/>
          <p:cNvSpPr>
            <a:spLocks noGrp="1"/>
          </p:cNvSpPr>
          <p:nvPr>
            <p:ph idx="1"/>
          </p:nvPr>
        </p:nvSpPr>
        <p:spPr>
          <a:xfrm>
            <a:off x="2104159" y="1478973"/>
            <a:ext cx="9709178" cy="4525963"/>
          </a:xfrm>
        </p:spPr>
        <p:txBody>
          <a:bodyPr>
            <a:normAutofit/>
          </a:bodyPr>
          <a:lstStyle/>
          <a:p>
            <a:r>
              <a:rPr lang="en-US" dirty="0"/>
              <a:t>Mission Bernal is designed to be a green </a:t>
            </a:r>
            <a:r>
              <a:rPr lang="en-US" dirty="0" smtClean="0"/>
              <a:t>hospital.  This includes recycling</a:t>
            </a:r>
            <a:r>
              <a:rPr lang="en-US" dirty="0"/>
              <a:t>, </a:t>
            </a:r>
            <a:r>
              <a:rPr lang="en-US" dirty="0" smtClean="0"/>
              <a:t>composting, red-bag </a:t>
            </a:r>
            <a:r>
              <a:rPr lang="en-US" dirty="0"/>
              <a:t>(biohazard</a:t>
            </a:r>
            <a:r>
              <a:rPr lang="en-US" dirty="0" smtClean="0"/>
              <a:t>), </a:t>
            </a:r>
            <a:r>
              <a:rPr lang="en-US" dirty="0"/>
              <a:t>pharmaceutical and toxic waste management and medical equipment reuse. </a:t>
            </a:r>
            <a:endParaRPr lang="en-US" dirty="0" smtClean="0"/>
          </a:p>
          <a:p>
            <a:r>
              <a:rPr lang="en-US" dirty="0" smtClean="0"/>
              <a:t>Waste will be separated into streams allowing patients</a:t>
            </a:r>
            <a:r>
              <a:rPr lang="en-US" dirty="0"/>
              <a:t>, visitors and staff to contribute to our creating a healthy </a:t>
            </a:r>
            <a:r>
              <a:rPr lang="en-US" dirty="0" smtClean="0"/>
              <a:t>planet</a:t>
            </a:r>
          </a:p>
          <a:p>
            <a:pPr lvl="1"/>
            <a:r>
              <a:rPr lang="en-US" dirty="0" smtClean="0"/>
              <a:t>In office spaces and public areas, receptacles are provided for co-mingled recycling (blue) and regular trash (black).  </a:t>
            </a:r>
          </a:p>
          <a:p>
            <a:pPr lvl="1"/>
            <a:r>
              <a:rPr lang="en-US" dirty="0" smtClean="0"/>
              <a:t>In the staff lounges and conference rooms there are receptacle for three waste streams co-mingled recycling(blue), </a:t>
            </a:r>
            <a:r>
              <a:rPr lang="en-US" dirty="0"/>
              <a:t>regular </a:t>
            </a:r>
            <a:r>
              <a:rPr lang="en-US" dirty="0" smtClean="0"/>
              <a:t>trash (black), and composting (green).</a:t>
            </a:r>
          </a:p>
          <a:p>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43</a:t>
            </a:fld>
            <a:endParaRPr lang="en-US" dirty="0"/>
          </a:p>
        </p:txBody>
      </p:sp>
      <p:sp>
        <p:nvSpPr>
          <p:cNvPr id="4" name="Title 3"/>
          <p:cNvSpPr>
            <a:spLocks noGrp="1"/>
          </p:cNvSpPr>
          <p:nvPr>
            <p:ph type="title"/>
          </p:nvPr>
        </p:nvSpPr>
        <p:spPr>
          <a:xfrm>
            <a:off x="830219" y="310073"/>
            <a:ext cx="10983117" cy="1033226"/>
          </a:xfrm>
        </p:spPr>
        <p:txBody>
          <a:bodyPr>
            <a:normAutofit/>
          </a:bodyPr>
          <a:lstStyle/>
          <a:p>
            <a:pPr algn="ctr"/>
            <a:r>
              <a:rPr lang="en-US" b="1" dirty="0">
                <a:solidFill>
                  <a:srgbClr val="00AAA0"/>
                </a:solidFill>
              </a:rPr>
              <a:t>Sustainable Waste </a:t>
            </a:r>
            <a:r>
              <a:rPr lang="en-US" b="1" dirty="0" smtClean="0">
                <a:solidFill>
                  <a:srgbClr val="00AAA0"/>
                </a:solidFill>
              </a:rPr>
              <a:t>Removal</a:t>
            </a:r>
            <a:endParaRPr lang="en-US" b="1" dirty="0">
              <a:solidFill>
                <a:srgbClr val="00AAA0"/>
              </a:solidFill>
            </a:endParaRPr>
          </a:p>
        </p:txBody>
      </p:sp>
    </p:spTree>
    <p:extLst>
      <p:ext uri="{BB962C8B-B14F-4D97-AF65-F5344CB8AC3E}">
        <p14:creationId xmlns:p14="http://schemas.microsoft.com/office/powerpoint/2010/main" val="2207845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There will be a very limited number of traditional fax machines used only in areas where electronic faxing is not possible.</a:t>
            </a:r>
          </a:p>
          <a:p>
            <a:r>
              <a:rPr lang="en-US" dirty="0" smtClean="0"/>
              <a:t>Most faxing will be done using </a:t>
            </a:r>
            <a:r>
              <a:rPr lang="en-US" dirty="0" err="1" smtClean="0"/>
              <a:t>RightFax</a:t>
            </a:r>
            <a:endParaRPr lang="en-US" dirty="0" smtClean="0"/>
          </a:p>
          <a:p>
            <a:pPr lvl="1"/>
            <a:r>
              <a:rPr lang="en-US" dirty="0" smtClean="0"/>
              <a:t>Faxes will be received into an electronic inbox</a:t>
            </a:r>
          </a:p>
          <a:p>
            <a:pPr lvl="1"/>
            <a:r>
              <a:rPr lang="en-US" dirty="0" smtClean="0"/>
              <a:t>Faxes can be read on-line and optionally saved or printed</a:t>
            </a:r>
          </a:p>
          <a:p>
            <a:pPr lvl="1"/>
            <a:r>
              <a:rPr lang="en-US" dirty="0" smtClean="0"/>
              <a:t>Outbound faxing will be done by scanning and sending using the </a:t>
            </a:r>
            <a:r>
              <a:rPr lang="en-US" dirty="0" err="1" smtClean="0"/>
              <a:t>RightFax</a:t>
            </a:r>
            <a:r>
              <a:rPr lang="en-US" dirty="0" smtClean="0"/>
              <a:t> application</a:t>
            </a:r>
          </a:p>
          <a:p>
            <a:r>
              <a:rPr lang="en-US" dirty="0" smtClean="0"/>
              <a:t>The Electronic Health Record (Sutter </a:t>
            </a:r>
            <a:r>
              <a:rPr lang="en-US" dirty="0" err="1" smtClean="0"/>
              <a:t>eHR</a:t>
            </a:r>
            <a:r>
              <a:rPr lang="en-US" dirty="0" smtClean="0"/>
              <a:t>) will fax records automatically as required by clinical workflows.</a:t>
            </a:r>
            <a:endParaRPr lang="en-US" dirty="0"/>
          </a:p>
        </p:txBody>
      </p:sp>
      <p:sp>
        <p:nvSpPr>
          <p:cNvPr id="3" name="Slide Number Placeholder 2"/>
          <p:cNvSpPr>
            <a:spLocks noGrp="1"/>
          </p:cNvSpPr>
          <p:nvPr>
            <p:ph type="sldNum" sz="quarter" idx="12"/>
          </p:nvPr>
        </p:nvSpPr>
        <p:spPr>
          <a:xfrm>
            <a:off x="467397" y="6356351"/>
            <a:ext cx="506908" cy="365125"/>
          </a:xfrm>
        </p:spPr>
        <p:txBody>
          <a:bodyPr/>
          <a:lstStyle/>
          <a:p>
            <a:fld id="{BA9B540C-44DA-4F69-89C9-7C84606640D3}" type="slidenum">
              <a:rPr lang="en-US" smtClean="0"/>
              <a:pPr/>
              <a:t>44</a:t>
            </a:fld>
            <a:endParaRPr lang="en-US" dirty="0"/>
          </a:p>
        </p:txBody>
      </p:sp>
      <p:sp>
        <p:nvSpPr>
          <p:cNvPr id="4" name="Title 3"/>
          <p:cNvSpPr>
            <a:spLocks noGrp="1"/>
          </p:cNvSpPr>
          <p:nvPr>
            <p:ph type="title"/>
          </p:nvPr>
        </p:nvSpPr>
        <p:spPr>
          <a:xfrm>
            <a:off x="451554" y="310073"/>
            <a:ext cx="11361783" cy="1033226"/>
          </a:xfrm>
        </p:spPr>
        <p:txBody>
          <a:bodyPr/>
          <a:lstStyle/>
          <a:p>
            <a:pPr algn="ctr"/>
            <a:r>
              <a:rPr lang="en-US" b="1" dirty="0" smtClean="0">
                <a:solidFill>
                  <a:srgbClr val="00AAA0"/>
                </a:solidFill>
              </a:rPr>
              <a:t>Faxes</a:t>
            </a:r>
            <a:endParaRPr lang="en-US" b="1" dirty="0">
              <a:solidFill>
                <a:srgbClr val="00AAA0"/>
              </a:solidFill>
            </a:endParaRPr>
          </a:p>
        </p:txBody>
      </p:sp>
    </p:spTree>
    <p:extLst>
      <p:ext uri="{BB962C8B-B14F-4D97-AF65-F5344CB8AC3E}">
        <p14:creationId xmlns:p14="http://schemas.microsoft.com/office/powerpoint/2010/main" val="1092404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Multi-function networked printers are located throughout the facility and can function as copiers, scanners and printers.</a:t>
            </a:r>
          </a:p>
          <a:p>
            <a:r>
              <a:rPr lang="en-US" dirty="0" smtClean="0"/>
              <a:t>Print jobs can be retrieved by tapping your badge on the sensor located on the printer of your choice.</a:t>
            </a:r>
          </a:p>
          <a:p>
            <a:r>
              <a:rPr lang="en-US" dirty="0" smtClean="0"/>
              <a:t>Some workflows will default to specific printers (e.g., in the ED)</a:t>
            </a:r>
          </a:p>
          <a:p>
            <a:r>
              <a:rPr lang="en-US" dirty="0" smtClean="0"/>
              <a:t>Copier and printer support is provided by the Sutter Health Service Desk which is accessed by calling 888-888-6044 or accessing the IS Portal at IS.SUTTERHEALTH.ORG.</a:t>
            </a:r>
          </a:p>
        </p:txBody>
      </p:sp>
      <p:sp>
        <p:nvSpPr>
          <p:cNvPr id="3" name="Slide Number Placeholder 2"/>
          <p:cNvSpPr>
            <a:spLocks noGrp="1"/>
          </p:cNvSpPr>
          <p:nvPr>
            <p:ph type="sldNum" sz="quarter" idx="12"/>
          </p:nvPr>
        </p:nvSpPr>
        <p:spPr/>
        <p:txBody>
          <a:bodyPr/>
          <a:lstStyle/>
          <a:p>
            <a:fld id="{BA9B540C-44DA-4F69-89C9-7C84606640D3}" type="slidenum">
              <a:rPr lang="en-US" smtClean="0"/>
              <a:pPr/>
              <a:t>45</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Multi-Function Printers (Scan, Print, Copy)</a:t>
            </a:r>
            <a:endParaRPr lang="en-US" b="1" dirty="0">
              <a:solidFill>
                <a:srgbClr val="00AAA0"/>
              </a:solidFill>
            </a:endParaRPr>
          </a:p>
        </p:txBody>
      </p:sp>
    </p:spTree>
    <p:extLst>
      <p:ext uri="{BB962C8B-B14F-4D97-AF65-F5344CB8AC3E}">
        <p14:creationId xmlns:p14="http://schemas.microsoft.com/office/powerpoint/2010/main" val="568054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343299"/>
            <a:ext cx="5665832" cy="5514701"/>
          </a:xfrm>
        </p:spPr>
        <p:txBody>
          <a:bodyPr>
            <a:normAutofit fontScale="92500" lnSpcReduction="10000"/>
          </a:bodyPr>
          <a:lstStyle/>
          <a:p>
            <a:r>
              <a:rPr lang="en-US" dirty="0" smtClean="0"/>
              <a:t>Cisco Voice over IP (VoIP) </a:t>
            </a:r>
            <a:r>
              <a:rPr lang="en-US" dirty="0"/>
              <a:t>infrastructure </a:t>
            </a:r>
            <a:r>
              <a:rPr lang="en-US" dirty="0" smtClean="0"/>
              <a:t>desk, wall and wireless phones.</a:t>
            </a:r>
          </a:p>
          <a:p>
            <a:r>
              <a:rPr lang="en-US" dirty="0" smtClean="0"/>
              <a:t>Cisco </a:t>
            </a:r>
            <a:r>
              <a:rPr lang="en-US" dirty="0"/>
              <a:t>Unity Voice </a:t>
            </a:r>
            <a:r>
              <a:rPr lang="en-US" dirty="0" smtClean="0"/>
              <a:t>mail</a:t>
            </a:r>
          </a:p>
          <a:p>
            <a:r>
              <a:rPr lang="en-US" dirty="0" smtClean="0"/>
              <a:t>All traditional phone features such as on hold, speaker phone, call forwarding, and conferencing</a:t>
            </a:r>
          </a:p>
          <a:p>
            <a:r>
              <a:rPr lang="en-US" dirty="0" smtClean="0"/>
              <a:t>Connects to </a:t>
            </a:r>
            <a:r>
              <a:rPr lang="en-US" dirty="0"/>
              <a:t>the </a:t>
            </a:r>
            <a:r>
              <a:rPr lang="en-US" dirty="0" err="1"/>
              <a:t>Vocera</a:t>
            </a:r>
            <a:r>
              <a:rPr lang="en-US" dirty="0"/>
              <a:t> application so that calls can be make between </a:t>
            </a:r>
            <a:r>
              <a:rPr lang="en-US" dirty="0" smtClean="0"/>
              <a:t>telephones and </a:t>
            </a:r>
            <a:r>
              <a:rPr lang="en-US" dirty="0" err="1" smtClean="0"/>
              <a:t>Vocera</a:t>
            </a:r>
            <a:r>
              <a:rPr lang="en-US" dirty="0" smtClean="0"/>
              <a:t> badges.</a:t>
            </a:r>
          </a:p>
          <a:p>
            <a:r>
              <a:rPr lang="en-US" dirty="0" err="1" smtClean="0"/>
              <a:t>Informacast</a:t>
            </a:r>
            <a:r>
              <a:rPr lang="en-US" dirty="0" smtClean="0"/>
              <a:t> for paging and broadcast messaging</a:t>
            </a:r>
          </a:p>
          <a:p>
            <a:r>
              <a:rPr lang="en-US" dirty="0" smtClean="0"/>
              <a:t>Emergency red phones will be installed in key locations</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46</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Telephone System</a:t>
            </a:r>
            <a:endParaRPr lang="en-US" b="1" dirty="0">
              <a:solidFill>
                <a:srgbClr val="00AAA0"/>
              </a:solidFill>
            </a:endParaRPr>
          </a:p>
        </p:txBody>
      </p:sp>
      <p:pic>
        <p:nvPicPr>
          <p:cNvPr id="7" name="Content Placeholder 2"/>
          <p:cNvPicPr/>
          <p:nvPr/>
        </p:nvPicPr>
        <p:blipFill>
          <a:blip r:embed="rId2"/>
          <a:stretch>
            <a:fillRect/>
          </a:stretch>
        </p:blipFill>
        <p:spPr>
          <a:xfrm>
            <a:off x="6496050" y="1695451"/>
            <a:ext cx="5660187" cy="3781809"/>
          </a:xfrm>
          <a:prstGeom prst="rect">
            <a:avLst/>
          </a:prstGeom>
        </p:spPr>
      </p:pic>
    </p:spTree>
    <p:extLst>
      <p:ext uri="{BB962C8B-B14F-4D97-AF65-F5344CB8AC3E}">
        <p14:creationId xmlns:p14="http://schemas.microsoft.com/office/powerpoint/2010/main" val="823919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727201"/>
            <a:ext cx="6123032" cy="4525963"/>
          </a:xfrm>
        </p:spPr>
        <p:txBody>
          <a:bodyPr>
            <a:normAutofit lnSpcReduction="10000"/>
          </a:bodyPr>
          <a:lstStyle/>
          <a:p>
            <a:r>
              <a:rPr lang="en-US" dirty="0" smtClean="0"/>
              <a:t>We will be using the Microsoft Outlook Address Book as the department phone directory for all CPMC Campuses.</a:t>
            </a:r>
          </a:p>
          <a:p>
            <a:r>
              <a:rPr lang="en-US" dirty="0" smtClean="0"/>
              <a:t>The normal processes for adding / changing staff locations will synchronize with the address book to keep the directory accurate without additional administrative work.</a:t>
            </a:r>
          </a:p>
          <a:p>
            <a:r>
              <a:rPr lang="en-US" dirty="0" smtClean="0"/>
              <a:t>Advanced searching on any of the address book fields is possible for quick lookups.</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47</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Department Phone Directories</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7169452" y="1600200"/>
            <a:ext cx="4825397" cy="3833333"/>
          </a:xfrm>
          <a:prstGeom prst="rect">
            <a:avLst/>
          </a:prstGeom>
        </p:spPr>
      </p:pic>
    </p:spTree>
    <p:extLst>
      <p:ext uri="{BB962C8B-B14F-4D97-AF65-F5344CB8AC3E}">
        <p14:creationId xmlns:p14="http://schemas.microsoft.com/office/powerpoint/2010/main" val="5273917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343298"/>
            <a:ext cx="6789782" cy="4782865"/>
          </a:xfrm>
        </p:spPr>
        <p:txBody>
          <a:bodyPr>
            <a:normAutofit/>
          </a:bodyPr>
          <a:lstStyle/>
          <a:p>
            <a:r>
              <a:rPr lang="en-US" dirty="0" smtClean="0"/>
              <a:t>PBX Operators will be located at both the Van Ness and Mission Bernal Campuses.</a:t>
            </a:r>
          </a:p>
          <a:p>
            <a:r>
              <a:rPr lang="en-US" dirty="0" smtClean="0"/>
              <a:t>Vista Point Enterprise Operator Services System will support the PBX operator workflows and assist in the management of call queues, routing and call handling statistics.</a:t>
            </a:r>
          </a:p>
          <a:p>
            <a:r>
              <a:rPr lang="en-US" dirty="0" smtClean="0"/>
              <a:t>PBX operators will have Nurse Call and other alarm panels at their stations to assist in routing of alerts.</a:t>
            </a:r>
          </a:p>
        </p:txBody>
      </p:sp>
      <p:sp>
        <p:nvSpPr>
          <p:cNvPr id="3" name="Slide Number Placeholder 2"/>
          <p:cNvSpPr>
            <a:spLocks noGrp="1"/>
          </p:cNvSpPr>
          <p:nvPr>
            <p:ph type="sldNum" sz="quarter" idx="12"/>
          </p:nvPr>
        </p:nvSpPr>
        <p:spPr/>
        <p:txBody>
          <a:bodyPr/>
          <a:lstStyle/>
          <a:p>
            <a:fld id="{BA9B540C-44DA-4F69-89C9-7C84606640D3}" type="slidenum">
              <a:rPr lang="en-US" smtClean="0"/>
              <a:pPr/>
              <a:t>48</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PBX System</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7829210" y="959497"/>
            <a:ext cx="3984127" cy="5166667"/>
          </a:xfrm>
          <a:prstGeom prst="rect">
            <a:avLst/>
          </a:prstGeom>
        </p:spPr>
      </p:pic>
    </p:spTree>
    <p:extLst>
      <p:ext uri="{BB962C8B-B14F-4D97-AF65-F5344CB8AC3E}">
        <p14:creationId xmlns:p14="http://schemas.microsoft.com/office/powerpoint/2010/main" val="3096044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New InTouch Wall Clocks</a:t>
            </a:r>
          </a:p>
          <a:p>
            <a:r>
              <a:rPr lang="en-US" dirty="0" smtClean="0"/>
              <a:t>Conveniently Positioned</a:t>
            </a:r>
          </a:p>
          <a:p>
            <a:pPr lvl="1"/>
            <a:r>
              <a:rPr lang="en-US" dirty="0" smtClean="0"/>
              <a:t>Elevator Lobbies</a:t>
            </a:r>
          </a:p>
          <a:p>
            <a:pPr lvl="1"/>
            <a:r>
              <a:rPr lang="en-US" dirty="0" smtClean="0"/>
              <a:t>Main Corridors</a:t>
            </a:r>
          </a:p>
          <a:p>
            <a:pPr lvl="1"/>
            <a:r>
              <a:rPr lang="en-US" dirty="0" smtClean="0"/>
              <a:t>Lab &amp; Pharmacy</a:t>
            </a:r>
          </a:p>
          <a:p>
            <a:pPr lvl="1"/>
            <a:r>
              <a:rPr lang="en-US" dirty="0" smtClean="0"/>
              <a:t>Some Staff Lounges</a:t>
            </a:r>
          </a:p>
          <a:p>
            <a:r>
              <a:rPr lang="en-US" dirty="0" smtClean="0"/>
              <a:t>Web Application will also be available for some users</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49</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Kronos Time Clocks</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6202226" y="1343298"/>
            <a:ext cx="5611111" cy="2841270"/>
          </a:xfrm>
          <a:prstGeom prst="rect">
            <a:avLst/>
          </a:prstGeom>
        </p:spPr>
      </p:pic>
    </p:spTree>
    <p:extLst>
      <p:ext uri="{BB962C8B-B14F-4D97-AF65-F5344CB8AC3E}">
        <p14:creationId xmlns:p14="http://schemas.microsoft.com/office/powerpoint/2010/main" val="253139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9843" y="1416741"/>
            <a:ext cx="10992679" cy="2523768"/>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t>The </a:t>
            </a:r>
            <a:r>
              <a:rPr lang="en-US" sz="2000" dirty="0" smtClean="0"/>
              <a:t>Main </a:t>
            </a:r>
            <a:r>
              <a:rPr lang="en-US" sz="2000" dirty="0"/>
              <a:t>Entrance brings patients and their families directly to the Welcome Desk in the Main Lobby where they will be greeted and provided required visitor badges </a:t>
            </a:r>
            <a:r>
              <a:rPr lang="en-US" sz="2000" dirty="0" smtClean="0"/>
              <a:t>to move throughout the hospital.</a:t>
            </a:r>
            <a:endParaRPr lang="en-US" sz="2000" dirty="0"/>
          </a:p>
          <a:p>
            <a:pPr marL="285750" lvl="0" indent="-285750">
              <a:buFont typeface="Arial" panose="020B0604020202020204" pitchFamily="34" charset="0"/>
              <a:buChar char="•"/>
            </a:pPr>
            <a:r>
              <a:rPr lang="en-US" sz="2000" dirty="0"/>
              <a:t>Patients and their families may also enter </a:t>
            </a:r>
            <a:r>
              <a:rPr lang="en-US" sz="2000" dirty="0" smtClean="0"/>
              <a:t>the campus through the parking </a:t>
            </a:r>
            <a:r>
              <a:rPr lang="en-US" sz="2000" dirty="0"/>
              <a:t>garage via dedicated garage elevators.</a:t>
            </a:r>
          </a:p>
          <a:p>
            <a:pPr marL="285750" lvl="0" indent="-285750">
              <a:buFont typeface="Arial" panose="020B0604020202020204" pitchFamily="34" charset="0"/>
              <a:buChar char="•"/>
            </a:pPr>
            <a:r>
              <a:rPr lang="en-US" sz="2000" dirty="0"/>
              <a:t>After obtaining visitor badges, patients and families will use the conveniently located patient and visitor elevators to access the floor where the desired service is housed.</a:t>
            </a:r>
          </a:p>
          <a:p>
            <a:pPr marL="285750" indent="-285750">
              <a:buFont typeface="Arial" panose="020B0604020202020204" pitchFamily="34" charset="0"/>
              <a:buChar char="•"/>
            </a:pPr>
            <a:endParaRPr lang="en-US" dirty="0"/>
          </a:p>
        </p:txBody>
      </p:sp>
      <p:sp>
        <p:nvSpPr>
          <p:cNvPr id="3" name="Title 2"/>
          <p:cNvSpPr txBox="1">
            <a:spLocks/>
          </p:cNvSpPr>
          <p:nvPr/>
        </p:nvSpPr>
        <p:spPr>
          <a:xfrm>
            <a:off x="808383" y="393785"/>
            <a:ext cx="10515600" cy="634116"/>
          </a:xfrm>
          <a:prstGeom prst="rect">
            <a:avLst/>
          </a:prstGeom>
        </p:spPr>
        <p:txBody>
          <a:bodyPr/>
          <a:lst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a:lstStyle>
          <a:p>
            <a:pPr algn="ctr"/>
            <a:r>
              <a:rPr lang="en-US" sz="4400" dirty="0" smtClean="0"/>
              <a:t>…continued…</a:t>
            </a:r>
            <a:endParaRPr lang="en-US" sz="4400" dirty="0"/>
          </a:p>
        </p:txBody>
      </p:sp>
    </p:spTree>
    <p:extLst>
      <p:ext uri="{BB962C8B-B14F-4D97-AF65-F5344CB8AC3E}">
        <p14:creationId xmlns:p14="http://schemas.microsoft.com/office/powerpoint/2010/main" val="3205799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600200"/>
            <a:ext cx="6732632" cy="4525963"/>
          </a:xfrm>
        </p:spPr>
        <p:txBody>
          <a:bodyPr>
            <a:normAutofit/>
          </a:bodyPr>
          <a:lstStyle/>
          <a:p>
            <a:r>
              <a:rPr lang="en-US" dirty="0" smtClean="0"/>
              <a:t>Full complement of TV Programming</a:t>
            </a:r>
          </a:p>
          <a:p>
            <a:r>
              <a:rPr lang="en-US" dirty="0" smtClean="0"/>
              <a:t>View Assigned Educational Content</a:t>
            </a:r>
          </a:p>
          <a:p>
            <a:r>
              <a:rPr lang="en-US" dirty="0" smtClean="0"/>
              <a:t>Complete </a:t>
            </a:r>
            <a:r>
              <a:rPr lang="en-US" dirty="0"/>
              <a:t>questionnaires</a:t>
            </a:r>
          </a:p>
          <a:p>
            <a:r>
              <a:rPr lang="en-US" dirty="0" smtClean="0"/>
              <a:t>Order patient meals </a:t>
            </a:r>
          </a:p>
          <a:p>
            <a:r>
              <a:rPr lang="en-US" dirty="0" smtClean="0"/>
              <a:t>View </a:t>
            </a:r>
            <a:r>
              <a:rPr lang="en-US" dirty="0"/>
              <a:t>care team information</a:t>
            </a:r>
          </a:p>
          <a:p>
            <a:r>
              <a:rPr lang="en-US" dirty="0" smtClean="0"/>
              <a:t>Access patient schedule</a:t>
            </a:r>
          </a:p>
          <a:p>
            <a:r>
              <a:rPr lang="en-US" dirty="0" smtClean="0"/>
              <a:t>Interact </a:t>
            </a:r>
            <a:r>
              <a:rPr lang="en-US" dirty="0"/>
              <a:t>with their care </a:t>
            </a:r>
            <a:r>
              <a:rPr lang="en-US" dirty="0" smtClean="0"/>
              <a:t>team</a:t>
            </a:r>
          </a:p>
          <a:p>
            <a:r>
              <a:rPr lang="en-US" dirty="0" smtClean="0"/>
              <a:t>Controls and Volume Integrated Into Pillow Speaker</a:t>
            </a:r>
          </a:p>
        </p:txBody>
      </p:sp>
      <p:sp>
        <p:nvSpPr>
          <p:cNvPr id="3" name="Slide Number Placeholder 2"/>
          <p:cNvSpPr>
            <a:spLocks noGrp="1"/>
          </p:cNvSpPr>
          <p:nvPr>
            <p:ph type="sldNum" sz="quarter" idx="12"/>
          </p:nvPr>
        </p:nvSpPr>
        <p:spPr/>
        <p:txBody>
          <a:bodyPr/>
          <a:lstStyle/>
          <a:p>
            <a:fld id="{BA9B540C-44DA-4F69-89C9-7C84606640D3}" type="slidenum">
              <a:rPr lang="en-US" smtClean="0"/>
              <a:pPr/>
              <a:t>50</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Patient Entertainment / Education (Sonifi)</a:t>
            </a:r>
            <a:endParaRPr lang="en-US" b="1" dirty="0">
              <a:solidFill>
                <a:srgbClr val="00AAA0"/>
              </a:solidFill>
            </a:endParaRPr>
          </a:p>
        </p:txBody>
      </p:sp>
      <p:pic>
        <p:nvPicPr>
          <p:cNvPr id="5" name="Picture 4"/>
          <p:cNvPicPr>
            <a:picLocks noChangeAspect="1"/>
          </p:cNvPicPr>
          <p:nvPr/>
        </p:nvPicPr>
        <p:blipFill>
          <a:blip r:embed="rId2"/>
          <a:stretch>
            <a:fillRect/>
          </a:stretch>
        </p:blipFill>
        <p:spPr>
          <a:xfrm>
            <a:off x="7981950" y="1234282"/>
            <a:ext cx="3831387" cy="5009898"/>
          </a:xfrm>
          <a:prstGeom prst="rect">
            <a:avLst/>
          </a:prstGeom>
        </p:spPr>
      </p:pic>
    </p:spTree>
    <p:extLst>
      <p:ext uri="{BB962C8B-B14F-4D97-AF65-F5344CB8AC3E}">
        <p14:creationId xmlns:p14="http://schemas.microsoft.com/office/powerpoint/2010/main" val="2950892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8" y="1600200"/>
            <a:ext cx="6732632" cy="4525963"/>
          </a:xfrm>
        </p:spPr>
        <p:txBody>
          <a:bodyPr>
            <a:normAutofit fontScale="62500" lnSpcReduction="20000"/>
          </a:bodyPr>
          <a:lstStyle/>
          <a:p>
            <a:r>
              <a:rPr lang="en-US" dirty="0"/>
              <a:t>The Nurse Call </a:t>
            </a:r>
            <a:r>
              <a:rPr lang="en-US" dirty="0" err="1"/>
              <a:t>Rauland</a:t>
            </a:r>
            <a:r>
              <a:rPr lang="en-US" dirty="0"/>
              <a:t> Responder 5 system is an application which enables the patient to alert staff from the bedside, among other patient locations. The system utilizes devices at the bedside and in the patient room to accomplish these important notifications. The Nurse Call </a:t>
            </a:r>
            <a:r>
              <a:rPr lang="en-US" dirty="0" err="1"/>
              <a:t>Rauland</a:t>
            </a:r>
            <a:r>
              <a:rPr lang="en-US" dirty="0"/>
              <a:t> Responder 5 system has THREE primary functions:</a:t>
            </a:r>
          </a:p>
          <a:p>
            <a:pPr lvl="0"/>
            <a:r>
              <a:rPr lang="en-US" dirty="0"/>
              <a:t>It serves as a code required system for patient safety &amp; security.</a:t>
            </a:r>
          </a:p>
          <a:p>
            <a:pPr lvl="0"/>
            <a:r>
              <a:rPr lang="en-US" dirty="0"/>
              <a:t>It provides a patient alert-communication system (for hospital staff) which assists patients and allows for increasingly efficient hospital operations. </a:t>
            </a:r>
          </a:p>
          <a:p>
            <a:pPr lvl="0"/>
            <a:r>
              <a:rPr lang="en-US" dirty="0"/>
              <a:t>It interacts with other systems to provide access to patient entertainment and education. </a:t>
            </a:r>
          </a:p>
          <a:p>
            <a:pPr lvl="0"/>
            <a:r>
              <a:rPr lang="en-US" dirty="0"/>
              <a:t>Additionally, the system generates a number of reports to be used in various ways throughout the departments.  </a:t>
            </a:r>
          </a:p>
          <a:p>
            <a:r>
              <a:rPr lang="en-US" dirty="0"/>
              <a:t>Identified alerts will integrate with other applications in order to produce hospital-wide communications and notification acknowledgement which will contribute to synergized patient-to-staff experience.</a:t>
            </a:r>
          </a:p>
        </p:txBody>
      </p:sp>
      <p:sp>
        <p:nvSpPr>
          <p:cNvPr id="3" name="Slide Number Placeholder 2"/>
          <p:cNvSpPr>
            <a:spLocks noGrp="1"/>
          </p:cNvSpPr>
          <p:nvPr>
            <p:ph type="sldNum" sz="quarter" idx="12"/>
          </p:nvPr>
        </p:nvSpPr>
        <p:spPr/>
        <p:txBody>
          <a:bodyPr/>
          <a:lstStyle/>
          <a:p>
            <a:fld id="{BA9B540C-44DA-4F69-89C9-7C84606640D3}" type="slidenum">
              <a:rPr lang="en-US" smtClean="0"/>
              <a:pPr/>
              <a:t>51</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Nurse Call System</a:t>
            </a:r>
            <a:endParaRPr lang="en-US" b="1" dirty="0">
              <a:solidFill>
                <a:srgbClr val="00AAA0"/>
              </a:solidFill>
            </a:endParaRPr>
          </a:p>
        </p:txBody>
      </p:sp>
      <p:pic>
        <p:nvPicPr>
          <p:cNvPr id="6" name="Picture 5" descr="Image result for responder 5"/>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210550" y="2098357"/>
            <a:ext cx="3448050" cy="2873693"/>
          </a:xfrm>
          <a:prstGeom prst="rect">
            <a:avLst/>
          </a:prstGeom>
          <a:noFill/>
          <a:ln>
            <a:noFill/>
          </a:ln>
        </p:spPr>
      </p:pic>
    </p:spTree>
    <p:extLst>
      <p:ext uri="{BB962C8B-B14F-4D97-AF65-F5344CB8AC3E}">
        <p14:creationId xmlns:p14="http://schemas.microsoft.com/office/powerpoint/2010/main" val="546997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All nurse stations will have digital display boards to display patient census</a:t>
            </a:r>
          </a:p>
          <a:p>
            <a:r>
              <a:rPr lang="en-US" dirty="0" smtClean="0"/>
              <a:t>Specialized display boards will also be present in the ORs and Emergency Department</a:t>
            </a:r>
          </a:p>
          <a:p>
            <a:r>
              <a:rPr lang="en-US" dirty="0" smtClean="0"/>
              <a:t>Conference rooms will have digital signs indicating the daily schedule</a:t>
            </a:r>
          </a:p>
          <a:p>
            <a:r>
              <a:rPr lang="en-US" dirty="0" smtClean="0"/>
              <a:t>A digital donor wall will be present in the lobby areas</a:t>
            </a:r>
          </a:p>
          <a:p>
            <a:r>
              <a:rPr lang="en-US" dirty="0" smtClean="0"/>
              <a:t>Electronic informational kiosks will be located at main patient entrances to facilitate wayfinding</a:t>
            </a:r>
          </a:p>
          <a:p>
            <a:r>
              <a:rPr lang="en-US" dirty="0" smtClean="0"/>
              <a:t>The cafeteria will have digital signs displaying the daily menu</a:t>
            </a:r>
            <a:endParaRPr lang="en-US" dirty="0"/>
          </a:p>
        </p:txBody>
      </p:sp>
      <p:sp>
        <p:nvSpPr>
          <p:cNvPr id="3" name="Slide Number Placeholder 2"/>
          <p:cNvSpPr>
            <a:spLocks noGrp="1"/>
          </p:cNvSpPr>
          <p:nvPr>
            <p:ph type="sldNum" sz="quarter" idx="12"/>
          </p:nvPr>
        </p:nvSpPr>
        <p:spPr/>
        <p:txBody>
          <a:bodyPr/>
          <a:lstStyle/>
          <a:p>
            <a:fld id="{BA9B540C-44DA-4F69-89C9-7C84606640D3}" type="slidenum">
              <a:rPr lang="en-US" smtClean="0"/>
              <a:pPr/>
              <a:t>52</a:t>
            </a:fld>
            <a:endParaRPr lang="en-US" dirty="0"/>
          </a:p>
        </p:txBody>
      </p:sp>
      <p:sp>
        <p:nvSpPr>
          <p:cNvPr id="4" name="Title 3"/>
          <p:cNvSpPr>
            <a:spLocks noGrp="1"/>
          </p:cNvSpPr>
          <p:nvPr>
            <p:ph type="title"/>
          </p:nvPr>
        </p:nvSpPr>
        <p:spPr/>
        <p:txBody>
          <a:bodyPr/>
          <a:lstStyle/>
          <a:p>
            <a:pPr algn="ctr"/>
            <a:r>
              <a:rPr lang="en-US" b="1" dirty="0" smtClean="0">
                <a:solidFill>
                  <a:srgbClr val="00AAA0"/>
                </a:solidFill>
              </a:rPr>
              <a:t>Digital Signage</a:t>
            </a:r>
            <a:endParaRPr lang="en-US" b="1" dirty="0">
              <a:solidFill>
                <a:srgbClr val="00AAA0"/>
              </a:solidFill>
            </a:endParaRPr>
          </a:p>
        </p:txBody>
      </p:sp>
    </p:spTree>
    <p:extLst>
      <p:ext uri="{BB962C8B-B14F-4D97-AF65-F5344CB8AC3E}">
        <p14:creationId xmlns:p14="http://schemas.microsoft.com/office/powerpoint/2010/main" val="1478924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type="subTitle" idx="1"/>
          </p:nvPr>
        </p:nvSpPr>
        <p:spPr>
          <a:xfrm>
            <a:off x="738810" y="1381539"/>
            <a:ext cx="4737652" cy="4269961"/>
          </a:xfrm>
        </p:spPr>
        <p:txBody>
          <a:bodyPr>
            <a:normAutofit/>
          </a:bodyPr>
          <a:lstStyle/>
          <a:p>
            <a:pPr algn="l">
              <a:lnSpc>
                <a:spcPct val="80000"/>
              </a:lnSpc>
            </a:pPr>
            <a:endParaRPr lang="en-US" dirty="0"/>
          </a:p>
          <a:p>
            <a:pPr marL="342900" indent="-342900" algn="l">
              <a:lnSpc>
                <a:spcPct val="80000"/>
              </a:lnSpc>
              <a:buFont typeface="Arial" panose="020B0604020202020204" pitchFamily="34" charset="0"/>
              <a:buChar char="•"/>
            </a:pPr>
            <a:r>
              <a:rPr lang="en-US" dirty="0" smtClean="0"/>
              <a:t>Smoking </a:t>
            </a:r>
            <a:r>
              <a:rPr lang="en-US" dirty="0"/>
              <a:t>is prohibited in all </a:t>
            </a:r>
            <a:r>
              <a:rPr lang="en-US" dirty="0" smtClean="0"/>
              <a:t>buildings and vehicles at all times </a:t>
            </a:r>
            <a:endParaRPr lang="en-US" dirty="0"/>
          </a:p>
          <a:p>
            <a:pPr marL="342900" indent="-342900" algn="l">
              <a:lnSpc>
                <a:spcPct val="80000"/>
              </a:lnSpc>
              <a:buFont typeface="Arial" panose="020B0604020202020204" pitchFamily="34" charset="0"/>
              <a:buChar char="•"/>
            </a:pPr>
            <a:r>
              <a:rPr lang="en-US" dirty="0" smtClean="0"/>
              <a:t>Check </a:t>
            </a:r>
            <a:r>
              <a:rPr lang="en-US" dirty="0"/>
              <a:t>cords and equipment</a:t>
            </a:r>
          </a:p>
          <a:p>
            <a:pPr marL="342900" indent="-342900" algn="l">
              <a:lnSpc>
                <a:spcPct val="80000"/>
              </a:lnSpc>
              <a:buFont typeface="Arial" panose="020B0604020202020204" pitchFamily="34" charset="0"/>
              <a:buChar char="•"/>
            </a:pPr>
            <a:r>
              <a:rPr lang="en-US" dirty="0" smtClean="0"/>
              <a:t>Report problem</a:t>
            </a:r>
          </a:p>
          <a:p>
            <a:pPr marL="342900" indent="-342900" algn="l">
              <a:lnSpc>
                <a:spcPct val="80000"/>
              </a:lnSpc>
              <a:buFont typeface="Arial" panose="020B0604020202020204" pitchFamily="34" charset="0"/>
              <a:buChar char="•"/>
            </a:pPr>
            <a:r>
              <a:rPr lang="en-US" dirty="0" smtClean="0"/>
              <a:t>Know </a:t>
            </a:r>
            <a:r>
              <a:rPr lang="en-US" dirty="0"/>
              <a:t>where pull stations and </a:t>
            </a:r>
            <a:r>
              <a:rPr lang="en-US" dirty="0" smtClean="0"/>
              <a:t>fire extinguishers </a:t>
            </a:r>
            <a:r>
              <a:rPr lang="en-US" dirty="0"/>
              <a:t>are </a:t>
            </a:r>
            <a:r>
              <a:rPr lang="en-US" dirty="0" smtClean="0"/>
              <a:t>located </a:t>
            </a:r>
          </a:p>
          <a:p>
            <a:pPr marL="342900" indent="-342900" algn="l">
              <a:lnSpc>
                <a:spcPct val="80000"/>
              </a:lnSpc>
              <a:buFont typeface="Arial" panose="020B0604020202020204" pitchFamily="34" charset="0"/>
              <a:buChar char="•"/>
            </a:pPr>
            <a:r>
              <a:rPr lang="en-US" dirty="0" smtClean="0"/>
              <a:t>Know evacuation routes – stop and look – where are the exit signs</a:t>
            </a:r>
            <a:endParaRPr lang="en-US" dirty="0"/>
          </a:p>
          <a:p>
            <a:pPr algn="l">
              <a:lnSpc>
                <a:spcPct val="80000"/>
              </a:lnSpc>
            </a:pPr>
            <a:endParaRPr lang="en-US" dirty="0"/>
          </a:p>
          <a:p>
            <a:pPr algn="l">
              <a:lnSpc>
                <a:spcPct val="80000"/>
              </a:lnSpc>
            </a:pPr>
            <a:endParaRPr lang="en-US" dirty="0"/>
          </a:p>
          <a:p>
            <a:pPr algn="l">
              <a:lnSpc>
                <a:spcPct val="80000"/>
              </a:lnSpc>
            </a:pPr>
            <a:endParaRPr lang="en-US" dirty="0"/>
          </a:p>
          <a:p>
            <a:pPr algn="l">
              <a:lnSpc>
                <a:spcPct val="80000"/>
              </a:lnSpc>
            </a:pPr>
            <a:endParaRPr lang="en-US" dirty="0"/>
          </a:p>
        </p:txBody>
      </p:sp>
      <p:sp>
        <p:nvSpPr>
          <p:cNvPr id="5" name="Title 1"/>
          <p:cNvSpPr txBox="1">
            <a:spLocks/>
          </p:cNvSpPr>
          <p:nvPr/>
        </p:nvSpPr>
        <p:spPr>
          <a:xfrm>
            <a:off x="738809" y="377687"/>
            <a:ext cx="10515600" cy="6470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5400" b="1" kern="1200">
                <a:solidFill>
                  <a:srgbClr val="00AAA0"/>
                </a:solidFill>
                <a:latin typeface="+mj-lt"/>
                <a:ea typeface="+mj-ea"/>
                <a:cs typeface="+mj-cs"/>
              </a:defRPr>
            </a:lvl1pPr>
          </a:lstStyle>
          <a:p>
            <a:r>
              <a:rPr lang="en-US" sz="4000" dirty="0" smtClean="0"/>
              <a:t>Fire Safety Plan</a:t>
            </a:r>
            <a:endParaRPr lang="en-US" sz="4000" dirty="0"/>
          </a:p>
        </p:txBody>
      </p:sp>
      <p:sp>
        <p:nvSpPr>
          <p:cNvPr id="14" name="Rectangle 2"/>
          <p:cNvSpPr>
            <a:spLocks noGrp="1" noChangeArrowheads="1"/>
          </p:cNvSpPr>
          <p:nvPr>
            <p:ph type="ctrTitle"/>
          </p:nvPr>
        </p:nvSpPr>
        <p:spPr>
          <a:xfrm>
            <a:off x="6400800" y="1102621"/>
            <a:ext cx="4853609" cy="838200"/>
          </a:xfrm>
        </p:spPr>
        <p:txBody>
          <a:bodyPr/>
          <a:lstStyle/>
          <a:p>
            <a:r>
              <a:rPr lang="en-US" sz="2800" b="0" dirty="0">
                <a:solidFill>
                  <a:srgbClr val="FF0000"/>
                </a:solidFill>
              </a:rPr>
              <a:t>Fire Response = </a:t>
            </a:r>
            <a:r>
              <a:rPr lang="en-US" sz="2800" dirty="0">
                <a:solidFill>
                  <a:srgbClr val="FF3300"/>
                </a:solidFill>
              </a:rPr>
              <a:t>RACE</a:t>
            </a:r>
            <a:r>
              <a:rPr lang="en-US" sz="1800" dirty="0">
                <a:solidFill>
                  <a:schemeClr val="accent2"/>
                </a:solidFill>
              </a:rPr>
              <a:t> </a:t>
            </a:r>
          </a:p>
        </p:txBody>
      </p:sp>
      <p:sp>
        <p:nvSpPr>
          <p:cNvPr id="15" name="Rectangle 3"/>
          <p:cNvSpPr txBox="1">
            <a:spLocks noChangeArrowheads="1"/>
          </p:cNvSpPr>
          <p:nvPr/>
        </p:nvSpPr>
        <p:spPr>
          <a:xfrm>
            <a:off x="7106478" y="2067339"/>
            <a:ext cx="3997090" cy="32004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14300" indent="-114300" algn="l">
              <a:buFont typeface="Wingdings" pitchFamily="2" charset="2"/>
              <a:buChar char="n"/>
            </a:pPr>
            <a:endParaRPr lang="en-US" sz="2800" smtClean="0">
              <a:solidFill>
                <a:schemeClr val="accent2"/>
              </a:solidFill>
            </a:endParaRPr>
          </a:p>
          <a:p>
            <a:pPr marL="114300" indent="-114300" algn="l">
              <a:buFont typeface="Wingdings" pitchFamily="2" charset="2"/>
              <a:buChar char="n"/>
            </a:pPr>
            <a:endParaRPr lang="en-US" sz="2800" smtClean="0">
              <a:solidFill>
                <a:schemeClr val="accent2"/>
              </a:solidFill>
            </a:endParaRPr>
          </a:p>
          <a:p>
            <a:pPr marL="114300" indent="-114300" algn="l">
              <a:buFont typeface="Wingdings" pitchFamily="2" charset="2"/>
              <a:buChar char="n"/>
            </a:pPr>
            <a:endParaRPr lang="en-US" sz="2800" smtClean="0">
              <a:solidFill>
                <a:schemeClr val="accent2"/>
              </a:solidFill>
            </a:endParaRPr>
          </a:p>
          <a:p>
            <a:pPr marL="114300" indent="-114300" algn="l"/>
            <a:endParaRPr lang="en-US" sz="2800" smtClean="0">
              <a:solidFill>
                <a:schemeClr val="accent2"/>
              </a:solidFill>
            </a:endParaRPr>
          </a:p>
          <a:p>
            <a:pPr marL="114300" indent="-114300" algn="l">
              <a:buFont typeface="Wingdings" pitchFamily="2" charset="2"/>
              <a:buChar char="n"/>
            </a:pPr>
            <a:endParaRPr lang="en-US" sz="2800">
              <a:solidFill>
                <a:schemeClr val="accent2"/>
              </a:solidFill>
            </a:endParaRPr>
          </a:p>
        </p:txBody>
      </p:sp>
      <p:sp>
        <p:nvSpPr>
          <p:cNvPr id="16" name="Text Box 5"/>
          <p:cNvSpPr txBox="1">
            <a:spLocks noChangeArrowheads="1"/>
          </p:cNvSpPr>
          <p:nvPr/>
        </p:nvSpPr>
        <p:spPr bwMode="auto">
          <a:xfrm>
            <a:off x="6606842" y="1940821"/>
            <a:ext cx="4996362" cy="4031873"/>
          </a:xfrm>
          <a:prstGeom prst="rect">
            <a:avLst/>
          </a:prstGeom>
          <a:noFill/>
          <a:ln w="9525">
            <a:noFill/>
            <a:miter lim="800000"/>
            <a:headEnd/>
            <a:tailEnd/>
          </a:ln>
          <a:effectLst/>
        </p:spPr>
        <p:txBody>
          <a:bodyPr wrap="square">
            <a:spAutoFit/>
          </a:bodyPr>
          <a:lstStyle/>
          <a:p>
            <a:r>
              <a:rPr lang="en-US" sz="2400" b="1" dirty="0">
                <a:solidFill>
                  <a:srgbClr val="CC3300"/>
                </a:solidFill>
              </a:rPr>
              <a:t>R</a:t>
            </a:r>
            <a:r>
              <a:rPr lang="en-US" sz="2000" b="1" dirty="0">
                <a:solidFill>
                  <a:srgbClr val="3333CC"/>
                </a:solidFill>
              </a:rPr>
              <a:t>escue </a:t>
            </a:r>
            <a:r>
              <a:rPr lang="en-US" sz="2000" dirty="0">
                <a:solidFill>
                  <a:srgbClr val="3333CC"/>
                </a:solidFill>
              </a:rPr>
              <a:t>- Rescue/Remove person(s) from the immediate danger </a:t>
            </a:r>
            <a:endParaRPr lang="en-US" sz="2000" b="1" dirty="0">
              <a:solidFill>
                <a:srgbClr val="3333CC"/>
              </a:solidFill>
            </a:endParaRPr>
          </a:p>
          <a:p>
            <a:r>
              <a:rPr lang="en-US" sz="2400" b="1" dirty="0">
                <a:solidFill>
                  <a:srgbClr val="CC3300"/>
                </a:solidFill>
              </a:rPr>
              <a:t>A</a:t>
            </a:r>
            <a:r>
              <a:rPr lang="en-US" sz="2000" b="1" dirty="0">
                <a:solidFill>
                  <a:srgbClr val="3333CC"/>
                </a:solidFill>
              </a:rPr>
              <a:t>larm</a:t>
            </a:r>
            <a:r>
              <a:rPr lang="en-US" sz="2000" dirty="0">
                <a:solidFill>
                  <a:srgbClr val="3333CC"/>
                </a:solidFill>
              </a:rPr>
              <a:t> - Active the nearest fire alarm pull station then call </a:t>
            </a:r>
            <a:r>
              <a:rPr lang="en-US" sz="2000" dirty="0" smtClean="0">
                <a:solidFill>
                  <a:srgbClr val="FF0000"/>
                </a:solidFill>
              </a:rPr>
              <a:t>44444 and/or 911</a:t>
            </a:r>
            <a:endParaRPr lang="en-US" sz="2000" b="1" dirty="0">
              <a:solidFill>
                <a:srgbClr val="FF0000"/>
              </a:solidFill>
            </a:endParaRPr>
          </a:p>
          <a:p>
            <a:r>
              <a:rPr lang="en-US" sz="2400" b="1" dirty="0">
                <a:solidFill>
                  <a:srgbClr val="CC3300"/>
                </a:solidFill>
              </a:rPr>
              <a:t>C</a:t>
            </a:r>
            <a:r>
              <a:rPr lang="en-US" sz="2000" b="1" dirty="0">
                <a:solidFill>
                  <a:srgbClr val="3333CC"/>
                </a:solidFill>
              </a:rPr>
              <a:t>onfine</a:t>
            </a:r>
            <a:r>
              <a:rPr lang="en-US" sz="2000" dirty="0">
                <a:solidFill>
                  <a:srgbClr val="3333CC"/>
                </a:solidFill>
              </a:rPr>
              <a:t> - Confine fire and smoke by closing all doors in the area. </a:t>
            </a:r>
            <a:endParaRPr lang="en-US" sz="2000" b="1" dirty="0">
              <a:solidFill>
                <a:srgbClr val="3333CC"/>
              </a:solidFill>
            </a:endParaRPr>
          </a:p>
          <a:p>
            <a:r>
              <a:rPr lang="en-US" sz="2400" b="1" dirty="0">
                <a:solidFill>
                  <a:srgbClr val="CC3300"/>
                </a:solidFill>
              </a:rPr>
              <a:t>E</a:t>
            </a:r>
            <a:r>
              <a:rPr lang="en-US" sz="2000" b="1" dirty="0">
                <a:solidFill>
                  <a:srgbClr val="3333CC"/>
                </a:solidFill>
              </a:rPr>
              <a:t>xtinguish or Evacuate</a:t>
            </a:r>
            <a:r>
              <a:rPr lang="en-US" sz="2000" dirty="0">
                <a:solidFill>
                  <a:srgbClr val="3333CC"/>
                </a:solidFill>
              </a:rPr>
              <a:t> - Extinguish a small fire by using a </a:t>
            </a:r>
            <a:r>
              <a:rPr lang="en-US" sz="2000" dirty="0" smtClean="0">
                <a:solidFill>
                  <a:srgbClr val="3333CC"/>
                </a:solidFill>
              </a:rPr>
              <a:t>portable fire </a:t>
            </a:r>
            <a:r>
              <a:rPr lang="en-US" sz="2000" dirty="0">
                <a:solidFill>
                  <a:srgbClr val="3333CC"/>
                </a:solidFill>
              </a:rPr>
              <a:t>extinguisher or use to escape from a large fire. Evacuate the </a:t>
            </a:r>
            <a:r>
              <a:rPr lang="en-US" sz="2000" dirty="0" smtClean="0">
                <a:solidFill>
                  <a:srgbClr val="3333CC"/>
                </a:solidFill>
              </a:rPr>
              <a:t>building </a:t>
            </a:r>
            <a:r>
              <a:rPr lang="en-US" sz="2000" b="1" dirty="0">
                <a:solidFill>
                  <a:srgbClr val="3333CC"/>
                </a:solidFill>
              </a:rPr>
              <a:t>ONLY</a:t>
            </a:r>
            <a:r>
              <a:rPr lang="en-US" sz="2000" dirty="0">
                <a:solidFill>
                  <a:srgbClr val="3333CC"/>
                </a:solidFill>
              </a:rPr>
              <a:t> upon order of the Incident Commander or the Fire   Dept.  </a:t>
            </a:r>
          </a:p>
        </p:txBody>
      </p:sp>
    </p:spTree>
    <p:extLst>
      <p:ext uri="{BB962C8B-B14F-4D97-AF65-F5344CB8AC3E}">
        <p14:creationId xmlns:p14="http://schemas.microsoft.com/office/powerpoint/2010/main" val="13626350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Evacuation Routes </a:t>
            </a:r>
            <a:endParaRPr lang="en-US" sz="3200" dirty="0"/>
          </a:p>
        </p:txBody>
      </p:sp>
      <p:pic>
        <p:nvPicPr>
          <p:cNvPr id="2" name="Picture 1"/>
          <p:cNvPicPr>
            <a:picLocks noChangeAspect="1"/>
          </p:cNvPicPr>
          <p:nvPr/>
        </p:nvPicPr>
        <p:blipFill>
          <a:blip r:embed="rId2"/>
          <a:stretch>
            <a:fillRect/>
          </a:stretch>
        </p:blipFill>
        <p:spPr>
          <a:xfrm>
            <a:off x="6976648" y="477078"/>
            <a:ext cx="4647409" cy="6032017"/>
          </a:xfrm>
          <a:prstGeom prst="rect">
            <a:avLst/>
          </a:prstGeom>
        </p:spPr>
      </p:pic>
      <p:sp>
        <p:nvSpPr>
          <p:cNvPr id="3" name="TextBox 2"/>
          <p:cNvSpPr txBox="1"/>
          <p:nvPr/>
        </p:nvSpPr>
        <p:spPr>
          <a:xfrm>
            <a:off x="838200" y="1480930"/>
            <a:ext cx="559241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Evacuation routes can be found on each floor displayed on signs similar to what you see on the right. </a:t>
            </a:r>
          </a:p>
          <a:p>
            <a:pPr marL="285750" indent="-285750">
              <a:buFont typeface="Arial" panose="020B0604020202020204" pitchFamily="34" charset="0"/>
              <a:buChar char="•"/>
            </a:pPr>
            <a:r>
              <a:rPr lang="en-US" sz="2400" dirty="0" smtClean="0"/>
              <a:t>In the case of an emergency, please remember to dial 9-1-1</a:t>
            </a:r>
            <a:endParaRPr lang="en-US" sz="2400" dirty="0"/>
          </a:p>
        </p:txBody>
      </p:sp>
    </p:spTree>
    <p:extLst>
      <p:ext uri="{BB962C8B-B14F-4D97-AF65-F5344CB8AC3E}">
        <p14:creationId xmlns:p14="http://schemas.microsoft.com/office/powerpoint/2010/main" val="1566203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5" name="Picture 3" descr="Pull%20Station2_lo"/>
          <p:cNvPicPr>
            <a:picLocks noGrp="1" noChangeAspect="1" noChangeArrowheads="1"/>
          </p:cNvPicPr>
          <p:nvPr>
            <p:ph sz="half" idx="1"/>
          </p:nvPr>
        </p:nvPicPr>
        <p:blipFill>
          <a:blip r:embed="rId2" cstate="print"/>
          <a:srcRect/>
          <a:stretch>
            <a:fillRect/>
          </a:stretch>
        </p:blipFill>
        <p:spPr bwMode="auto">
          <a:xfrm>
            <a:off x="301487" y="1444487"/>
            <a:ext cx="1962150" cy="2286000"/>
          </a:xfrm>
          <a:noFill/>
          <a:ln/>
        </p:spPr>
      </p:pic>
      <p:pic>
        <p:nvPicPr>
          <p:cNvPr id="238596" name="Picture 4" descr="zone_valve_lg[1]"/>
          <p:cNvPicPr>
            <a:picLocks noGrp="1" noChangeAspect="1" noChangeArrowheads="1"/>
          </p:cNvPicPr>
          <p:nvPr>
            <p:ph sz="quarter" idx="2"/>
          </p:nvPr>
        </p:nvPicPr>
        <p:blipFill>
          <a:blip r:embed="rId3" cstate="print"/>
          <a:srcRect/>
          <a:stretch>
            <a:fillRect/>
          </a:stretch>
        </p:blipFill>
        <p:spPr bwMode="auto">
          <a:xfrm>
            <a:off x="4950998" y="1616693"/>
            <a:ext cx="2201863" cy="2438400"/>
          </a:xfrm>
          <a:noFill/>
          <a:ln/>
        </p:spPr>
      </p:pic>
      <p:sp>
        <p:nvSpPr>
          <p:cNvPr id="238598" name="Text Box 6"/>
          <p:cNvSpPr txBox="1">
            <a:spLocks noChangeArrowheads="1"/>
          </p:cNvSpPr>
          <p:nvPr/>
        </p:nvSpPr>
        <p:spPr bwMode="auto">
          <a:xfrm>
            <a:off x="4721087" y="1212574"/>
            <a:ext cx="2633870" cy="369332"/>
          </a:xfrm>
          <a:prstGeom prst="rect">
            <a:avLst/>
          </a:prstGeom>
          <a:noFill/>
          <a:ln w="9525">
            <a:noFill/>
            <a:miter lim="800000"/>
            <a:headEnd/>
            <a:tailEnd/>
          </a:ln>
          <a:effectLst/>
        </p:spPr>
        <p:txBody>
          <a:bodyPr wrap="square">
            <a:spAutoFit/>
          </a:bodyPr>
          <a:lstStyle/>
          <a:p>
            <a:pPr algn="ctr">
              <a:spcBef>
                <a:spcPct val="50000"/>
              </a:spcBef>
            </a:pPr>
            <a:r>
              <a:rPr lang="en-US" b="1" dirty="0">
                <a:solidFill>
                  <a:schemeClr val="bg1">
                    <a:lumMod val="50000"/>
                  </a:schemeClr>
                </a:solidFill>
              </a:rPr>
              <a:t>Med Gas Valve Boxes</a:t>
            </a:r>
          </a:p>
        </p:txBody>
      </p:sp>
      <p:sp>
        <p:nvSpPr>
          <p:cNvPr id="238599" name="Text Box 7"/>
          <p:cNvSpPr txBox="1">
            <a:spLocks noChangeArrowheads="1"/>
          </p:cNvSpPr>
          <p:nvPr/>
        </p:nvSpPr>
        <p:spPr bwMode="auto">
          <a:xfrm>
            <a:off x="606287" y="1212574"/>
            <a:ext cx="2057400" cy="369332"/>
          </a:xfrm>
          <a:prstGeom prst="rect">
            <a:avLst/>
          </a:prstGeom>
          <a:noFill/>
          <a:ln w="9525">
            <a:noFill/>
            <a:miter lim="800000"/>
            <a:headEnd/>
            <a:tailEnd/>
          </a:ln>
          <a:effectLst/>
        </p:spPr>
        <p:txBody>
          <a:bodyPr wrap="square">
            <a:spAutoFit/>
          </a:bodyPr>
          <a:lstStyle/>
          <a:p>
            <a:pPr algn="ctr">
              <a:spcBef>
                <a:spcPct val="50000"/>
              </a:spcBef>
            </a:pPr>
            <a:r>
              <a:rPr lang="en-US" b="1" dirty="0">
                <a:solidFill>
                  <a:schemeClr val="bg1">
                    <a:lumMod val="50000"/>
                  </a:schemeClr>
                </a:solidFill>
              </a:rPr>
              <a:t>Pull Stations</a:t>
            </a:r>
          </a:p>
        </p:txBody>
      </p:sp>
      <p:pic>
        <p:nvPicPr>
          <p:cNvPr id="238600" name="Picture 8" descr="fire_extinguisher_2"/>
          <p:cNvPicPr>
            <a:picLocks noGrp="1" noChangeAspect="1" noChangeArrowheads="1"/>
          </p:cNvPicPr>
          <p:nvPr>
            <p:ph sz="quarter" idx="3"/>
          </p:nvPr>
        </p:nvPicPr>
        <p:blipFill>
          <a:blip r:embed="rId4" cstate="print"/>
          <a:srcRect/>
          <a:stretch>
            <a:fillRect/>
          </a:stretch>
        </p:blipFill>
        <p:spPr bwMode="auto">
          <a:xfrm>
            <a:off x="2168387" y="1177787"/>
            <a:ext cx="2552700" cy="2552700"/>
          </a:xfrm>
          <a:noFill/>
          <a:ln/>
        </p:spPr>
      </p:pic>
      <p:sp>
        <p:nvSpPr>
          <p:cNvPr id="238601" name="Text Box 9"/>
          <p:cNvSpPr txBox="1">
            <a:spLocks noChangeArrowheads="1"/>
          </p:cNvSpPr>
          <p:nvPr/>
        </p:nvSpPr>
        <p:spPr bwMode="auto">
          <a:xfrm>
            <a:off x="2339837" y="3608841"/>
            <a:ext cx="2209800" cy="369332"/>
          </a:xfrm>
          <a:prstGeom prst="rect">
            <a:avLst/>
          </a:prstGeom>
          <a:noFill/>
          <a:ln w="9525">
            <a:noFill/>
            <a:miter lim="800000"/>
            <a:headEnd/>
            <a:tailEnd/>
          </a:ln>
          <a:effectLst/>
        </p:spPr>
        <p:txBody>
          <a:bodyPr wrap="square">
            <a:spAutoFit/>
          </a:bodyPr>
          <a:lstStyle/>
          <a:p>
            <a:pPr algn="ctr">
              <a:spcBef>
                <a:spcPct val="50000"/>
              </a:spcBef>
            </a:pPr>
            <a:r>
              <a:rPr lang="en-US" b="1" dirty="0">
                <a:solidFill>
                  <a:schemeClr val="bg1">
                    <a:lumMod val="50000"/>
                  </a:schemeClr>
                </a:solidFill>
              </a:rPr>
              <a:t>Fire Extinguishers</a:t>
            </a:r>
          </a:p>
        </p:txBody>
      </p:sp>
      <p:sp>
        <p:nvSpPr>
          <p:cNvPr id="238602" name="Rectangle 10"/>
          <p:cNvSpPr>
            <a:spLocks noChangeArrowheads="1"/>
          </p:cNvSpPr>
          <p:nvPr/>
        </p:nvSpPr>
        <p:spPr bwMode="white">
          <a:xfrm>
            <a:off x="606287" y="5080830"/>
            <a:ext cx="10734261" cy="838200"/>
          </a:xfrm>
          <a:prstGeom prst="rect">
            <a:avLst/>
          </a:prstGeom>
          <a:noFill/>
          <a:ln w="9525">
            <a:noFill/>
            <a:miter lim="800000"/>
            <a:headEnd/>
            <a:tailEnd/>
          </a:ln>
          <a:effectLst>
            <a:outerShdw dist="17961" dir="2700000" algn="ctr" rotWithShape="0">
              <a:schemeClr val="tx1"/>
            </a:outerShdw>
          </a:effectLst>
        </p:spPr>
        <p:txBody>
          <a:bodyPr anchor="ctr"/>
          <a:lstStyle/>
          <a:p>
            <a:pPr algn="ctr">
              <a:lnSpc>
                <a:spcPct val="85000"/>
              </a:lnSpc>
            </a:pPr>
            <a:r>
              <a:rPr lang="en-US" sz="4000" i="1" dirty="0">
                <a:solidFill>
                  <a:schemeClr val="accent2"/>
                </a:solidFill>
              </a:rPr>
              <a:t>Including wheelchairs &amp; carts!</a:t>
            </a:r>
            <a:endParaRPr lang="en-US" sz="4000" b="1" i="1" dirty="0">
              <a:solidFill>
                <a:schemeClr val="accent2"/>
              </a:solidFill>
            </a:endParaRPr>
          </a:p>
        </p:txBody>
      </p:sp>
      <p:sp>
        <p:nvSpPr>
          <p:cNvPr id="11" name="TextBox 10"/>
          <p:cNvSpPr txBox="1"/>
          <p:nvPr/>
        </p:nvSpPr>
        <p:spPr>
          <a:xfrm>
            <a:off x="496957" y="225287"/>
            <a:ext cx="11032434" cy="584775"/>
          </a:xfrm>
          <a:prstGeom prst="rect">
            <a:avLst/>
          </a:prstGeom>
          <a:noFill/>
        </p:spPr>
        <p:txBody>
          <a:bodyPr wrap="square" rtlCol="0">
            <a:spAutoFit/>
          </a:bodyPr>
          <a:lstStyle/>
          <a:p>
            <a:r>
              <a:rPr lang="en-US" sz="3200" b="1" dirty="0">
                <a:solidFill>
                  <a:srgbClr val="00AAA0"/>
                </a:solidFill>
              </a:rPr>
              <a:t>Never store anything or block access to:</a:t>
            </a:r>
          </a:p>
        </p:txBody>
      </p:sp>
      <p:pic>
        <p:nvPicPr>
          <p:cNvPr id="15" name="Picture 4" descr="http://keyeslifesafety.com/wp-content/uploads/2012/02/1-Cluttered-Corridor.jpg"/>
          <p:cNvPicPr>
            <a:picLocks noChangeAspect="1" noChangeArrowheads="1"/>
          </p:cNvPicPr>
          <p:nvPr/>
        </p:nvPicPr>
        <p:blipFill>
          <a:blip r:embed="rId5" cstate="print"/>
          <a:srcRect/>
          <a:stretch>
            <a:fillRect/>
          </a:stretch>
        </p:blipFill>
        <p:spPr bwMode="auto">
          <a:xfrm>
            <a:off x="8103705" y="1616693"/>
            <a:ext cx="2958548" cy="2218912"/>
          </a:xfrm>
          <a:prstGeom prst="rect">
            <a:avLst/>
          </a:prstGeom>
          <a:noFill/>
        </p:spPr>
      </p:pic>
      <p:sp>
        <p:nvSpPr>
          <p:cNvPr id="17" name="Text Box 6"/>
          <p:cNvSpPr txBox="1">
            <a:spLocks noChangeArrowheads="1"/>
          </p:cNvSpPr>
          <p:nvPr/>
        </p:nvSpPr>
        <p:spPr bwMode="auto">
          <a:xfrm>
            <a:off x="8103706" y="3870427"/>
            <a:ext cx="2958548" cy="830997"/>
          </a:xfrm>
          <a:prstGeom prst="rect">
            <a:avLst/>
          </a:prstGeom>
          <a:noFill/>
          <a:ln w="9525">
            <a:noFill/>
            <a:miter lim="800000"/>
            <a:headEnd/>
            <a:tailEnd/>
          </a:ln>
          <a:effectLst/>
        </p:spPr>
        <p:txBody>
          <a:bodyPr wrap="square">
            <a:spAutoFit/>
          </a:bodyPr>
          <a:lstStyle/>
          <a:p>
            <a:pPr algn="ctr">
              <a:spcBef>
                <a:spcPct val="50000"/>
              </a:spcBef>
            </a:pPr>
            <a:r>
              <a:rPr lang="en-US" b="1" dirty="0" smtClean="0">
                <a:solidFill>
                  <a:schemeClr val="bg1">
                    <a:lumMod val="50000"/>
                  </a:schemeClr>
                </a:solidFill>
              </a:rPr>
              <a:t>Path of Egress</a:t>
            </a:r>
          </a:p>
          <a:p>
            <a:pPr algn="ctr">
              <a:spcBef>
                <a:spcPct val="50000"/>
              </a:spcBef>
            </a:pPr>
            <a:r>
              <a:rPr lang="en-US" sz="1200" b="1" i="1" dirty="0" smtClean="0">
                <a:solidFill>
                  <a:schemeClr val="bg1">
                    <a:lumMod val="50000"/>
                  </a:schemeClr>
                </a:solidFill>
              </a:rPr>
              <a:t>(Except for Crash Carts, Isolation Carts, or “In Use Equipment”)</a:t>
            </a:r>
            <a:endParaRPr lang="en-US" sz="1200" b="1" dirty="0">
              <a:solidFill>
                <a:schemeClr val="bg1">
                  <a:lumMod val="50000"/>
                </a:schemeClr>
              </a:solidFill>
            </a:endParaRPr>
          </a:p>
        </p:txBody>
      </p:sp>
    </p:spTree>
    <p:extLst>
      <p:ext uri="{BB962C8B-B14F-4D97-AF65-F5344CB8AC3E}">
        <p14:creationId xmlns:p14="http://schemas.microsoft.com/office/powerpoint/2010/main" val="743688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ctrTitle"/>
          </p:nvPr>
        </p:nvSpPr>
        <p:spPr>
          <a:xfrm>
            <a:off x="2209800" y="1600200"/>
            <a:ext cx="7772400" cy="838200"/>
          </a:xfrm>
        </p:spPr>
        <p:txBody>
          <a:bodyPr/>
          <a:lstStyle/>
          <a:p>
            <a:r>
              <a:rPr lang="en-US" sz="2800" b="0" dirty="0">
                <a:solidFill>
                  <a:srgbClr val="FF0000"/>
                </a:solidFill>
              </a:rPr>
              <a:t>How to Use a Fire Extinguisher </a:t>
            </a:r>
            <a:r>
              <a:rPr lang="en-US" sz="2800" b="0" dirty="0">
                <a:solidFill>
                  <a:schemeClr val="accent2"/>
                </a:solidFill>
              </a:rPr>
              <a:t>- </a:t>
            </a:r>
            <a:r>
              <a:rPr lang="en-US" sz="2800" dirty="0">
                <a:solidFill>
                  <a:srgbClr val="FF3300"/>
                </a:solidFill>
              </a:rPr>
              <a:t>PASS</a:t>
            </a:r>
            <a:r>
              <a:rPr lang="en-US" sz="1800" dirty="0">
                <a:solidFill>
                  <a:schemeClr val="accent2"/>
                </a:solidFill>
              </a:rPr>
              <a:t> </a:t>
            </a:r>
            <a:br>
              <a:rPr lang="en-US" sz="1800" dirty="0">
                <a:solidFill>
                  <a:schemeClr val="accent2"/>
                </a:solidFill>
              </a:rPr>
            </a:br>
            <a:endParaRPr lang="en-US" sz="1800" dirty="0">
              <a:solidFill>
                <a:schemeClr val="accent2"/>
              </a:solidFill>
            </a:endParaRPr>
          </a:p>
        </p:txBody>
      </p:sp>
      <p:sp>
        <p:nvSpPr>
          <p:cNvPr id="202755" name="Rectangle 3"/>
          <p:cNvSpPr>
            <a:spLocks noGrp="1" noChangeArrowheads="1"/>
          </p:cNvSpPr>
          <p:nvPr>
            <p:ph type="subTitle" idx="1"/>
          </p:nvPr>
        </p:nvSpPr>
        <p:spPr>
          <a:xfrm>
            <a:off x="2819400" y="2438400"/>
            <a:ext cx="7162800" cy="4800600"/>
          </a:xfrm>
        </p:spPr>
        <p:txBody>
          <a:bodyPr/>
          <a:lstStyle/>
          <a:p>
            <a:pPr marL="57150" indent="-57150" algn="l"/>
            <a:r>
              <a:rPr lang="en-US" b="1">
                <a:solidFill>
                  <a:srgbClr val="CC3300"/>
                </a:solidFill>
              </a:rPr>
              <a:t>P</a:t>
            </a:r>
            <a:r>
              <a:rPr lang="en-US" sz="2000" b="1">
                <a:solidFill>
                  <a:srgbClr val="3333CC"/>
                </a:solidFill>
              </a:rPr>
              <a:t>ull</a:t>
            </a:r>
            <a:r>
              <a:rPr lang="en-US" sz="2000">
                <a:solidFill>
                  <a:srgbClr val="3333CC"/>
                </a:solidFill>
              </a:rPr>
              <a:t>: Pull the safety pin on the extinguisher. </a:t>
            </a:r>
            <a:endParaRPr lang="en-US" sz="2000" b="1">
              <a:solidFill>
                <a:srgbClr val="3333CC"/>
              </a:solidFill>
            </a:endParaRPr>
          </a:p>
          <a:p>
            <a:pPr marL="57150" indent="-57150" algn="l"/>
            <a:r>
              <a:rPr lang="en-US" b="1">
                <a:solidFill>
                  <a:srgbClr val="CC3300"/>
                </a:solidFill>
              </a:rPr>
              <a:t>A</a:t>
            </a:r>
            <a:r>
              <a:rPr lang="en-US" sz="2000" b="1">
                <a:solidFill>
                  <a:srgbClr val="3333CC"/>
                </a:solidFill>
              </a:rPr>
              <a:t>im</a:t>
            </a:r>
            <a:r>
              <a:rPr lang="en-US" sz="2000">
                <a:solidFill>
                  <a:srgbClr val="3333CC"/>
                </a:solidFill>
              </a:rPr>
              <a:t>: Aim the hose at the base of the fire. </a:t>
            </a:r>
          </a:p>
          <a:p>
            <a:pPr marL="57150" indent="-57150" algn="l"/>
            <a:r>
              <a:rPr lang="en-US" b="1">
                <a:solidFill>
                  <a:srgbClr val="CC3300"/>
                </a:solidFill>
              </a:rPr>
              <a:t>S</a:t>
            </a:r>
            <a:r>
              <a:rPr lang="en-US" sz="2000" b="1">
                <a:solidFill>
                  <a:srgbClr val="3333CC"/>
                </a:solidFill>
              </a:rPr>
              <a:t>queeze</a:t>
            </a:r>
            <a:r>
              <a:rPr lang="en-US" sz="2000">
                <a:solidFill>
                  <a:srgbClr val="3333CC"/>
                </a:solidFill>
              </a:rPr>
              <a:t>: Squeeze the handle</a:t>
            </a:r>
          </a:p>
          <a:p>
            <a:pPr marL="57150" indent="-57150" algn="l"/>
            <a:r>
              <a:rPr lang="en-US" b="1">
                <a:solidFill>
                  <a:srgbClr val="CC3300"/>
                </a:solidFill>
              </a:rPr>
              <a:t>S</a:t>
            </a:r>
            <a:r>
              <a:rPr lang="en-US" sz="2000" b="1">
                <a:solidFill>
                  <a:srgbClr val="3333CC"/>
                </a:solidFill>
              </a:rPr>
              <a:t>weep</a:t>
            </a:r>
            <a:r>
              <a:rPr lang="en-US" sz="2000">
                <a:solidFill>
                  <a:srgbClr val="3333CC"/>
                </a:solidFill>
              </a:rPr>
              <a:t>: Sweep the hose across the base of the fire from side   </a:t>
            </a:r>
          </a:p>
          <a:p>
            <a:pPr marL="57150" indent="-57150" algn="l">
              <a:spcBef>
                <a:spcPct val="10000"/>
              </a:spcBef>
            </a:pPr>
            <a:r>
              <a:rPr lang="en-US" sz="2000">
                <a:solidFill>
                  <a:srgbClr val="3333CC"/>
                </a:solidFill>
              </a:rPr>
              <a:t>   to side. </a:t>
            </a:r>
          </a:p>
        </p:txBody>
      </p:sp>
      <p:pic>
        <p:nvPicPr>
          <p:cNvPr id="202757" name="Picture 5" descr="pull"/>
          <p:cNvPicPr>
            <a:picLocks noChangeAspect="1" noChangeArrowheads="1"/>
          </p:cNvPicPr>
          <p:nvPr/>
        </p:nvPicPr>
        <p:blipFill>
          <a:blip r:embed="rId2" cstate="print"/>
          <a:srcRect/>
          <a:stretch>
            <a:fillRect/>
          </a:stretch>
        </p:blipFill>
        <p:spPr bwMode="auto">
          <a:xfrm>
            <a:off x="1752600" y="2514601"/>
            <a:ext cx="990600" cy="657225"/>
          </a:xfrm>
          <a:prstGeom prst="rect">
            <a:avLst/>
          </a:prstGeom>
          <a:noFill/>
        </p:spPr>
      </p:pic>
      <p:pic>
        <p:nvPicPr>
          <p:cNvPr id="202758" name="Picture 6" descr="squeeze"/>
          <p:cNvPicPr>
            <a:picLocks noChangeAspect="1" noChangeArrowheads="1"/>
          </p:cNvPicPr>
          <p:nvPr/>
        </p:nvPicPr>
        <p:blipFill>
          <a:blip r:embed="rId3" cstate="print"/>
          <a:srcRect/>
          <a:stretch>
            <a:fillRect/>
          </a:stretch>
        </p:blipFill>
        <p:spPr bwMode="auto">
          <a:xfrm>
            <a:off x="1981201" y="3581400"/>
            <a:ext cx="771525" cy="723900"/>
          </a:xfrm>
          <a:prstGeom prst="rect">
            <a:avLst/>
          </a:prstGeom>
          <a:noFill/>
        </p:spPr>
      </p:pic>
      <p:sp>
        <p:nvSpPr>
          <p:cNvPr id="202759" name="Rectangle 7"/>
          <p:cNvSpPr>
            <a:spLocks noChangeArrowheads="1"/>
          </p:cNvSpPr>
          <p:nvPr/>
        </p:nvSpPr>
        <p:spPr bwMode="auto">
          <a:xfrm>
            <a:off x="516835" y="381000"/>
            <a:ext cx="8223923" cy="584775"/>
          </a:xfrm>
          <a:prstGeom prst="rect">
            <a:avLst/>
          </a:prstGeom>
          <a:noFill/>
          <a:ln w="9525">
            <a:noFill/>
            <a:miter lim="800000"/>
            <a:headEnd/>
            <a:tailEnd/>
          </a:ln>
          <a:effectLst/>
        </p:spPr>
        <p:txBody>
          <a:bodyPr wrap="square">
            <a:spAutoFit/>
          </a:bodyPr>
          <a:lstStyle/>
          <a:p>
            <a:r>
              <a:rPr lang="en-US" sz="3200" b="1" dirty="0" smtClean="0">
                <a:solidFill>
                  <a:srgbClr val="00AAA0"/>
                </a:solidFill>
              </a:rPr>
              <a:t>How to Use a Fire Extinguisher:</a:t>
            </a:r>
            <a:endParaRPr lang="en-US" sz="3200" b="1" dirty="0">
              <a:solidFill>
                <a:srgbClr val="00AAA0"/>
              </a:solidFill>
            </a:endParaRPr>
          </a:p>
        </p:txBody>
      </p:sp>
      <p:sp>
        <p:nvSpPr>
          <p:cNvPr id="202760" name="Text Box 8"/>
          <p:cNvSpPr txBox="1">
            <a:spLocks noChangeArrowheads="1"/>
          </p:cNvSpPr>
          <p:nvPr/>
        </p:nvSpPr>
        <p:spPr bwMode="auto">
          <a:xfrm>
            <a:off x="2895600" y="4876801"/>
            <a:ext cx="5638800" cy="396875"/>
          </a:xfrm>
          <a:prstGeom prst="rect">
            <a:avLst/>
          </a:prstGeom>
          <a:noFill/>
          <a:ln w="9525">
            <a:noFill/>
            <a:miter lim="800000"/>
            <a:headEnd/>
            <a:tailEnd/>
          </a:ln>
          <a:effectLst/>
        </p:spPr>
        <p:txBody>
          <a:bodyPr>
            <a:spAutoFit/>
          </a:bodyPr>
          <a:lstStyle/>
          <a:p>
            <a:pPr>
              <a:spcBef>
                <a:spcPct val="50000"/>
              </a:spcBef>
            </a:pPr>
            <a:r>
              <a:rPr lang="en-US" sz="2000" i="1">
                <a:solidFill>
                  <a:srgbClr val="3333CC"/>
                </a:solidFill>
              </a:rPr>
              <a:t>* Only use an extinguisher if you are trained</a:t>
            </a:r>
          </a:p>
        </p:txBody>
      </p:sp>
    </p:spTree>
    <p:extLst>
      <p:ext uri="{BB962C8B-B14F-4D97-AF65-F5344CB8AC3E}">
        <p14:creationId xmlns:p14="http://schemas.microsoft.com/office/powerpoint/2010/main" val="42348379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48" y="196160"/>
            <a:ext cx="10515600" cy="1325563"/>
          </a:xfrm>
        </p:spPr>
        <p:txBody>
          <a:bodyPr/>
          <a:lstStyle/>
          <a:p>
            <a:r>
              <a:rPr lang="en-US" sz="3200" dirty="0" smtClean="0"/>
              <a:t>What to do if you get injured while working:</a:t>
            </a:r>
            <a:endParaRPr lang="en-US" sz="3200" dirty="0"/>
          </a:p>
        </p:txBody>
      </p:sp>
      <p:sp>
        <p:nvSpPr>
          <p:cNvPr id="3" name="Content Placeholder 2"/>
          <p:cNvSpPr>
            <a:spLocks noGrp="1"/>
          </p:cNvSpPr>
          <p:nvPr>
            <p:ph idx="1"/>
          </p:nvPr>
        </p:nvSpPr>
        <p:spPr/>
        <p:txBody>
          <a:bodyPr/>
          <a:lstStyle/>
          <a:p>
            <a:r>
              <a:rPr lang="en-US" dirty="0" smtClean="0"/>
              <a:t>Notify your site supervisor immediately </a:t>
            </a:r>
          </a:p>
          <a:p>
            <a:r>
              <a:rPr lang="en-US" dirty="0" smtClean="0"/>
              <a:t>Seek medical treatment if needed</a:t>
            </a:r>
          </a:p>
          <a:p>
            <a:r>
              <a:rPr lang="en-US" dirty="0" smtClean="0"/>
              <a:t>Complete an electronic report of injury (MIDAS)</a:t>
            </a:r>
            <a:endParaRPr lang="en-US" dirty="0"/>
          </a:p>
        </p:txBody>
      </p:sp>
    </p:spTree>
    <p:extLst>
      <p:ext uri="{BB962C8B-B14F-4D97-AF65-F5344CB8AC3E}">
        <p14:creationId xmlns:p14="http://schemas.microsoft.com/office/powerpoint/2010/main" val="2079632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48" y="196160"/>
            <a:ext cx="10515600" cy="1325563"/>
          </a:xfrm>
        </p:spPr>
        <p:txBody>
          <a:bodyPr/>
          <a:lstStyle/>
          <a:p>
            <a:pPr algn="ctr"/>
            <a:r>
              <a:rPr lang="en-US" sz="3200" dirty="0" smtClean="0"/>
              <a:t>Hand Hygiene</a:t>
            </a:r>
            <a:endParaRPr lang="en-US" sz="3200" dirty="0"/>
          </a:p>
        </p:txBody>
      </p:sp>
      <p:sp>
        <p:nvSpPr>
          <p:cNvPr id="3" name="Content Placeholder 2"/>
          <p:cNvSpPr>
            <a:spLocks noGrp="1"/>
          </p:cNvSpPr>
          <p:nvPr>
            <p:ph idx="1"/>
          </p:nvPr>
        </p:nvSpPr>
        <p:spPr>
          <a:xfrm>
            <a:off x="838200" y="1825625"/>
            <a:ext cx="10515600" cy="879475"/>
          </a:xfrm>
        </p:spPr>
        <p:txBody>
          <a:bodyPr/>
          <a:lstStyle/>
          <a:p>
            <a:r>
              <a:rPr lang="en-US" dirty="0"/>
              <a:t>Through our </a:t>
            </a:r>
            <a:r>
              <a:rPr lang="en-US" dirty="0" err="1"/>
              <a:t>Aeroscout</a:t>
            </a:r>
            <a:r>
              <a:rPr lang="en-US" dirty="0"/>
              <a:t> Hand hygiene system, we will be able to monitor our hand hygiene compliance in patient care areas </a:t>
            </a:r>
          </a:p>
        </p:txBody>
      </p:sp>
      <p:pic>
        <p:nvPicPr>
          <p:cNvPr id="4" name="Picture 3"/>
          <p:cNvPicPr/>
          <p:nvPr/>
        </p:nvPicPr>
        <p:blipFill>
          <a:blip r:embed="rId2"/>
          <a:stretch>
            <a:fillRect/>
          </a:stretch>
        </p:blipFill>
        <p:spPr>
          <a:xfrm>
            <a:off x="1295400" y="2705100"/>
            <a:ext cx="4457700" cy="3269615"/>
          </a:xfrm>
          <a:prstGeom prst="rect">
            <a:avLst/>
          </a:prstGeom>
        </p:spPr>
      </p:pic>
      <p:pic>
        <p:nvPicPr>
          <p:cNvPr id="5" name="Picture 4"/>
          <p:cNvPicPr/>
          <p:nvPr/>
        </p:nvPicPr>
        <p:blipFill>
          <a:blip r:embed="rId3"/>
          <a:stretch>
            <a:fillRect/>
          </a:stretch>
        </p:blipFill>
        <p:spPr>
          <a:xfrm>
            <a:off x="6491287" y="2895600"/>
            <a:ext cx="4581525" cy="3174365"/>
          </a:xfrm>
          <a:prstGeom prst="rect">
            <a:avLst/>
          </a:prstGeom>
        </p:spPr>
      </p:pic>
    </p:spTree>
    <p:extLst>
      <p:ext uri="{BB962C8B-B14F-4D97-AF65-F5344CB8AC3E}">
        <p14:creationId xmlns:p14="http://schemas.microsoft.com/office/powerpoint/2010/main" val="3660602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General Rules</a:t>
            </a:r>
            <a:endParaRPr lang="en-US" sz="3600" dirty="0"/>
          </a:p>
        </p:txBody>
      </p:sp>
      <p:sp>
        <p:nvSpPr>
          <p:cNvPr id="3" name="Content Placeholder 2"/>
          <p:cNvSpPr>
            <a:spLocks noGrp="1"/>
          </p:cNvSpPr>
          <p:nvPr>
            <p:ph idx="1"/>
          </p:nvPr>
        </p:nvSpPr>
        <p:spPr/>
        <p:txBody>
          <a:bodyPr>
            <a:normAutofit fontScale="85000" lnSpcReduction="20000"/>
          </a:bodyPr>
          <a:lstStyle/>
          <a:p>
            <a:r>
              <a:rPr lang="en-US" dirty="0"/>
              <a:t>Hard hats and closed toe shoes </a:t>
            </a:r>
            <a:r>
              <a:rPr lang="en-US" b="1" dirty="0"/>
              <a:t>will not </a:t>
            </a:r>
            <a:r>
              <a:rPr lang="en-US" dirty="0"/>
              <a:t>be required during staff &amp; stock</a:t>
            </a:r>
          </a:p>
          <a:p>
            <a:r>
              <a:rPr lang="en-US" b="1" dirty="0"/>
              <a:t>ALL </a:t>
            </a:r>
            <a:r>
              <a:rPr lang="en-US" dirty="0"/>
              <a:t>cardboard boxes must be dis-assembled/flattened before exiting the building </a:t>
            </a:r>
          </a:p>
          <a:p>
            <a:r>
              <a:rPr lang="en-US" dirty="0"/>
              <a:t>Boxes/Bags will/may be subject to inspection</a:t>
            </a:r>
          </a:p>
          <a:p>
            <a:r>
              <a:rPr lang="en-US" b="1" dirty="0"/>
              <a:t>No </a:t>
            </a:r>
            <a:r>
              <a:rPr lang="en-US" dirty="0"/>
              <a:t>moving furniture or equipment in the building</a:t>
            </a:r>
          </a:p>
          <a:p>
            <a:r>
              <a:rPr lang="en-US" b="1" dirty="0"/>
              <a:t>No</a:t>
            </a:r>
            <a:r>
              <a:rPr lang="en-US" dirty="0"/>
              <a:t> </a:t>
            </a:r>
            <a:r>
              <a:rPr lang="en-US" dirty="0" smtClean="0"/>
              <a:t>hanging </a:t>
            </a:r>
            <a:r>
              <a:rPr lang="en-US" dirty="0"/>
              <a:t>things on the wall.  We bought art and bulletin boards</a:t>
            </a:r>
          </a:p>
          <a:p>
            <a:r>
              <a:rPr lang="en-US" b="1" dirty="0"/>
              <a:t>No</a:t>
            </a:r>
            <a:r>
              <a:rPr lang="en-US" dirty="0"/>
              <a:t> live plants in your work areas</a:t>
            </a:r>
          </a:p>
          <a:p>
            <a:r>
              <a:rPr lang="en-US" b="1" dirty="0"/>
              <a:t>No</a:t>
            </a:r>
            <a:r>
              <a:rPr lang="en-US" dirty="0"/>
              <a:t> fish or pets of any kind will be permitted</a:t>
            </a:r>
          </a:p>
          <a:p>
            <a:r>
              <a:rPr lang="en-US" dirty="0" smtClean="0"/>
              <a:t>Personal packages will not longer be accepted at the hospital. Material management will not sign for it. </a:t>
            </a:r>
          </a:p>
          <a:p>
            <a:r>
              <a:rPr lang="en-US" dirty="0" smtClean="0"/>
              <a:t>Ordering food for delivery - Staff </a:t>
            </a:r>
            <a:r>
              <a:rPr lang="en-US" dirty="0"/>
              <a:t>are responsible to come down to the 2</a:t>
            </a:r>
            <a:r>
              <a:rPr lang="en-US" baseline="30000" dirty="0"/>
              <a:t>nd</a:t>
            </a:r>
            <a:r>
              <a:rPr lang="en-US" dirty="0"/>
              <a:t> floor Security desk to pick </a:t>
            </a:r>
            <a:r>
              <a:rPr lang="en-US" dirty="0" smtClean="0"/>
              <a:t>up.  Food Delivery will not be allowed to come up to the care departments.</a:t>
            </a:r>
            <a:endParaRPr lang="en-US" dirty="0"/>
          </a:p>
          <a:p>
            <a:endParaRPr lang="en-US" dirty="0" smtClean="0"/>
          </a:p>
          <a:p>
            <a:endParaRPr lang="en-US" dirty="0"/>
          </a:p>
        </p:txBody>
      </p:sp>
    </p:spTree>
    <p:extLst>
      <p:ext uri="{BB962C8B-B14F-4D97-AF65-F5344CB8AC3E}">
        <p14:creationId xmlns:p14="http://schemas.microsoft.com/office/powerpoint/2010/main" val="11023757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Loading Dock/Unloading</a:t>
            </a:r>
            <a:endParaRPr lang="en-US" sz="3600" dirty="0"/>
          </a:p>
        </p:txBody>
      </p:sp>
      <p:sp>
        <p:nvSpPr>
          <p:cNvPr id="6" name="Content Placeholder 5"/>
          <p:cNvSpPr>
            <a:spLocks noGrp="1"/>
          </p:cNvSpPr>
          <p:nvPr>
            <p:ph idx="1"/>
          </p:nvPr>
        </p:nvSpPr>
        <p:spPr>
          <a:xfrm>
            <a:off x="447260" y="2872410"/>
            <a:ext cx="11102009" cy="3697356"/>
          </a:xfrm>
        </p:spPr>
        <p:txBody>
          <a:bodyPr>
            <a:normAutofit fontScale="62500" lnSpcReduction="20000"/>
          </a:bodyPr>
          <a:lstStyle/>
          <a:p>
            <a:r>
              <a:rPr lang="en-US" b="1" dirty="0" smtClean="0"/>
              <a:t>Height </a:t>
            </a:r>
            <a:r>
              <a:rPr lang="en-US" b="1" dirty="0"/>
              <a:t>Restrictions</a:t>
            </a:r>
            <a:r>
              <a:rPr lang="en-US" dirty="0"/>
              <a:t>: </a:t>
            </a:r>
            <a:r>
              <a:rPr lang="en-US" dirty="0" smtClean="0"/>
              <a:t>Large and small vans permitted (35 </a:t>
            </a:r>
            <a:r>
              <a:rPr lang="en-US" dirty="0"/>
              <a:t>ft. truck bed </a:t>
            </a:r>
            <a:r>
              <a:rPr lang="en-US" dirty="0" smtClean="0"/>
              <a:t>restriction)</a:t>
            </a:r>
          </a:p>
          <a:p>
            <a:r>
              <a:rPr lang="en-US" b="1" dirty="0" smtClean="0"/>
              <a:t>Noise </a:t>
            </a:r>
            <a:r>
              <a:rPr lang="en-US" b="1" dirty="0"/>
              <a:t>Restriction</a:t>
            </a:r>
            <a:r>
              <a:rPr lang="en-US" dirty="0"/>
              <a:t>: 6:00am – 8:00pm </a:t>
            </a:r>
            <a:endParaRPr lang="en-US" dirty="0" smtClean="0"/>
          </a:p>
          <a:p>
            <a:pPr fontAlgn="t"/>
            <a:r>
              <a:rPr lang="en-US" b="1" dirty="0"/>
              <a:t>Hours of Operation</a:t>
            </a:r>
            <a:r>
              <a:rPr lang="en-US" dirty="0"/>
              <a:t>: 7:00am-8:00pm</a:t>
            </a:r>
          </a:p>
          <a:p>
            <a:pPr lvl="0"/>
            <a:r>
              <a:rPr lang="en-US" b="1" dirty="0"/>
              <a:t>Delivery Hours Include</a:t>
            </a:r>
            <a:r>
              <a:rPr lang="en-US" dirty="0"/>
              <a:t>: Monday – Friday 7:00am to 3:00pm.  Other hours by </a:t>
            </a:r>
            <a:r>
              <a:rPr lang="en-US" b="1" u="sng" dirty="0"/>
              <a:t>appointment</a:t>
            </a:r>
            <a:r>
              <a:rPr lang="en-US" dirty="0"/>
              <a:t> </a:t>
            </a:r>
            <a:r>
              <a:rPr lang="en-US" b="1" u="sng" dirty="0"/>
              <a:t>only</a:t>
            </a:r>
            <a:r>
              <a:rPr lang="en-US" dirty="0" smtClean="0"/>
              <a:t>.</a:t>
            </a:r>
            <a:endParaRPr lang="en-US" dirty="0"/>
          </a:p>
          <a:p>
            <a:r>
              <a:rPr lang="en-US" b="1" dirty="0"/>
              <a:t>Traffic Flow Details</a:t>
            </a:r>
            <a:r>
              <a:rPr lang="en-US" dirty="0"/>
              <a:t>: </a:t>
            </a:r>
          </a:p>
          <a:p>
            <a:pPr marL="457200" lvl="1" indent="0">
              <a:buNone/>
            </a:pPr>
            <a:r>
              <a:rPr lang="en-US" dirty="0"/>
              <a:t>- When “delivering clean,” trucks are instructed to pull into dirty and back into clean to minimize noise. When “picking up dirty,” trucks are instructed to pull into clean and back into dirty. </a:t>
            </a:r>
          </a:p>
          <a:p>
            <a:r>
              <a:rPr lang="en-US" b="1" dirty="0" smtClean="0"/>
              <a:t>Most deliveries </a:t>
            </a:r>
            <a:r>
              <a:rPr lang="en-US" b="1" dirty="0"/>
              <a:t>must come through the loading dock. </a:t>
            </a:r>
            <a:r>
              <a:rPr lang="en-US" dirty="0" smtClean="0"/>
              <a:t>This </a:t>
            </a:r>
            <a:r>
              <a:rPr lang="en-US" dirty="0"/>
              <a:t>includes postal mail, FedEx, etc</a:t>
            </a:r>
            <a:r>
              <a:rPr lang="en-US" dirty="0" smtClean="0"/>
              <a:t>. exception includes florist, patient gifts, etc. </a:t>
            </a:r>
          </a:p>
          <a:p>
            <a:r>
              <a:rPr lang="en-US" dirty="0" smtClean="0"/>
              <a:t>Dock </a:t>
            </a:r>
            <a:r>
              <a:rPr lang="en-US" dirty="0"/>
              <a:t>entrance is </a:t>
            </a:r>
            <a:r>
              <a:rPr lang="en-US" b="1" u="sng" dirty="0"/>
              <a:t>not</a:t>
            </a:r>
            <a:r>
              <a:rPr lang="en-US" dirty="0"/>
              <a:t> to be used by employees unless operating one of the authorized hospital vehicles.  Not an employee entrance.</a:t>
            </a:r>
          </a:p>
          <a:p>
            <a:pPr lvl="0"/>
            <a:r>
              <a:rPr lang="en-US" dirty="0"/>
              <a:t>3 spaces within the loading dock will be designated as “drop-off only”.  Parking is not allowed.  </a:t>
            </a:r>
            <a:r>
              <a:rPr lang="en-US" b="1" dirty="0"/>
              <a:t>Violators will be ticketed or subject to tow. </a:t>
            </a:r>
          </a:p>
          <a:p>
            <a:pPr marL="0" indent="0">
              <a:buNone/>
            </a:pPr>
            <a:endParaRPr lang="en-US" dirty="0"/>
          </a:p>
          <a:p>
            <a:endParaRPr lang="en-US" dirty="0"/>
          </a:p>
        </p:txBody>
      </p:sp>
      <p:sp>
        <p:nvSpPr>
          <p:cNvPr id="2" name="TextBox 1"/>
          <p:cNvSpPr txBox="1"/>
          <p:nvPr/>
        </p:nvSpPr>
        <p:spPr>
          <a:xfrm>
            <a:off x="447261" y="1446662"/>
            <a:ext cx="11439939" cy="1600438"/>
          </a:xfrm>
          <a:prstGeom prst="rect">
            <a:avLst/>
          </a:prstGeom>
          <a:noFill/>
        </p:spPr>
        <p:txBody>
          <a:bodyPr wrap="square" rtlCol="0">
            <a:spAutoFit/>
          </a:bodyPr>
          <a:lstStyle/>
          <a:p>
            <a:r>
              <a:rPr lang="en-US" sz="2000" i="1" dirty="0"/>
              <a:t>The Mission Bernal Campus loading dock is located on Level 1 from the Main Lobby through Corridor 1000 just past the Service Elevators, or from the exterior off the Cesar Chaves St. </a:t>
            </a:r>
          </a:p>
          <a:p>
            <a:r>
              <a:rPr lang="en-US" sz="2000" i="1" dirty="0"/>
              <a:t>Vehicle traffic will use the loading dock ramp, and foot traffic should use the door just to the East of the main loading dock vehicle entrance. </a:t>
            </a:r>
          </a:p>
          <a:p>
            <a:endParaRPr lang="en-US" i="1" dirty="0"/>
          </a:p>
        </p:txBody>
      </p:sp>
    </p:spTree>
    <p:extLst>
      <p:ext uri="{BB962C8B-B14F-4D97-AF65-F5344CB8AC3E}">
        <p14:creationId xmlns:p14="http://schemas.microsoft.com/office/powerpoint/2010/main" val="39758034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smtClean="0"/>
              <a:t>Reminders</a:t>
            </a:r>
            <a:endParaRPr lang="en-US" sz="3600" dirty="0"/>
          </a:p>
        </p:txBody>
      </p:sp>
      <p:sp>
        <p:nvSpPr>
          <p:cNvPr id="3" name="Content Placeholder 2"/>
          <p:cNvSpPr>
            <a:spLocks noGrp="1"/>
          </p:cNvSpPr>
          <p:nvPr>
            <p:ph idx="1"/>
          </p:nvPr>
        </p:nvSpPr>
        <p:spPr/>
        <p:txBody>
          <a:bodyPr>
            <a:normAutofit/>
          </a:bodyPr>
          <a:lstStyle/>
          <a:p>
            <a:r>
              <a:rPr lang="en-US" sz="2400" dirty="0"/>
              <a:t>Team Members are encouraged to remember that the front lobby is </a:t>
            </a:r>
            <a:r>
              <a:rPr lang="en-US" sz="2400" dirty="0" smtClean="0"/>
              <a:t>the visitor/patient </a:t>
            </a:r>
            <a:r>
              <a:rPr lang="en-US" sz="2400" dirty="0"/>
              <a:t>entrance and the appearance of the area is the </a:t>
            </a:r>
            <a:r>
              <a:rPr lang="en-US" sz="2400" dirty="0" smtClean="0"/>
              <a:t>first impression </a:t>
            </a:r>
            <a:r>
              <a:rPr lang="en-US" sz="2400" dirty="0"/>
              <a:t>of our new facility</a:t>
            </a:r>
            <a:r>
              <a:rPr lang="en-US" sz="2400" dirty="0" smtClean="0"/>
              <a:t>.</a:t>
            </a:r>
          </a:p>
          <a:p>
            <a:r>
              <a:rPr lang="en-US" sz="2400" dirty="0"/>
              <a:t>The new hospital will have a front of house (on stage) and back of </a:t>
            </a:r>
            <a:r>
              <a:rPr lang="en-US" sz="2400" dirty="0" smtClean="0"/>
              <a:t>house (off </a:t>
            </a:r>
            <a:r>
              <a:rPr lang="en-US" sz="2400" dirty="0"/>
              <a:t>stage) concept. Front of the house refers to all areas that </a:t>
            </a:r>
            <a:r>
              <a:rPr lang="en-US" sz="2400" dirty="0" smtClean="0"/>
              <a:t>patients and </a:t>
            </a:r>
            <a:r>
              <a:rPr lang="en-US" sz="2400" dirty="0"/>
              <a:t>visitors will be exposed to. In these areas all team members </a:t>
            </a:r>
            <a:r>
              <a:rPr lang="en-US" sz="2400" dirty="0" smtClean="0"/>
              <a:t>are expected </a:t>
            </a:r>
            <a:r>
              <a:rPr lang="en-US" sz="2400" dirty="0"/>
              <a:t>to perform as if they are on stage. Off stage refers to </a:t>
            </a:r>
            <a:r>
              <a:rPr lang="en-US" sz="2400" dirty="0" smtClean="0"/>
              <a:t>areas that </a:t>
            </a:r>
            <a:r>
              <a:rPr lang="en-US" sz="2400" dirty="0"/>
              <a:t>patients and visitors will not be exposed to. Team members </a:t>
            </a:r>
            <a:r>
              <a:rPr lang="en-US" sz="2400" dirty="0" smtClean="0"/>
              <a:t>will have </a:t>
            </a:r>
            <a:r>
              <a:rPr lang="en-US" sz="2400" dirty="0"/>
              <a:t>specific hallways and elevators to use in the new facility. </a:t>
            </a:r>
            <a:r>
              <a:rPr lang="en-US" sz="2400" dirty="0" smtClean="0"/>
              <a:t>Utilizing this </a:t>
            </a:r>
            <a:r>
              <a:rPr lang="en-US" sz="2400" dirty="0"/>
              <a:t>concept will allow us to always shine while we are on stage </a:t>
            </a:r>
            <a:r>
              <a:rPr lang="en-US" sz="2400" dirty="0" smtClean="0"/>
              <a:t>and create </a:t>
            </a:r>
            <a:r>
              <a:rPr lang="en-US" sz="2400" dirty="0"/>
              <a:t>a positive environment for our customers.</a:t>
            </a:r>
          </a:p>
        </p:txBody>
      </p:sp>
    </p:spTree>
    <p:extLst>
      <p:ext uri="{BB962C8B-B14F-4D97-AF65-F5344CB8AC3E}">
        <p14:creationId xmlns:p14="http://schemas.microsoft.com/office/powerpoint/2010/main" val="345586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Loading Dock/Unloading …continued…</a:t>
            </a:r>
            <a:endParaRPr lang="en-US" sz="3600" dirty="0"/>
          </a:p>
        </p:txBody>
      </p:sp>
      <p:sp>
        <p:nvSpPr>
          <p:cNvPr id="6" name="Content Placeholder 5"/>
          <p:cNvSpPr>
            <a:spLocks noGrp="1"/>
          </p:cNvSpPr>
          <p:nvPr>
            <p:ph idx="1"/>
          </p:nvPr>
        </p:nvSpPr>
        <p:spPr/>
        <p:txBody>
          <a:bodyPr>
            <a:normAutofit/>
          </a:bodyPr>
          <a:lstStyle/>
          <a:p>
            <a:r>
              <a:rPr lang="en-US" dirty="0" smtClean="0"/>
              <a:t>There </a:t>
            </a:r>
            <a:r>
              <a:rPr lang="en-US" dirty="0"/>
              <a:t>are two areas of the loading dock, a clean area and a soiled area. </a:t>
            </a:r>
            <a:endParaRPr lang="en-US" dirty="0" smtClean="0"/>
          </a:p>
          <a:p>
            <a:pPr lvl="1"/>
            <a:r>
              <a:rPr lang="en-US" dirty="0" smtClean="0"/>
              <a:t>All </a:t>
            </a:r>
            <a:r>
              <a:rPr lang="en-US" dirty="0"/>
              <a:t>clean supplies, food and linen will enter through the clean area. </a:t>
            </a:r>
            <a:endParaRPr lang="en-US" dirty="0" smtClean="0"/>
          </a:p>
          <a:p>
            <a:pPr lvl="1"/>
            <a:r>
              <a:rPr lang="en-US" dirty="0" smtClean="0"/>
              <a:t>All </a:t>
            </a:r>
            <a:r>
              <a:rPr lang="en-US" dirty="0"/>
              <a:t>soiled linen, waste, used/ soiled rental equipment, and the trash compactor will be managed through the soiled loading dock area. </a:t>
            </a:r>
          </a:p>
          <a:p>
            <a:r>
              <a:rPr lang="en-US" dirty="0" smtClean="0"/>
              <a:t>Dock entrance </a:t>
            </a:r>
            <a:r>
              <a:rPr lang="en-US" dirty="0"/>
              <a:t>is </a:t>
            </a:r>
            <a:r>
              <a:rPr lang="en-US" b="1" u="sng" dirty="0"/>
              <a:t>not</a:t>
            </a:r>
            <a:r>
              <a:rPr lang="en-US" dirty="0"/>
              <a:t> to be used as a general employee entrance and is not to be used by employees unless operating one of the authorized hospital vehicles</a:t>
            </a:r>
            <a:r>
              <a:rPr lang="en-US" dirty="0" smtClean="0"/>
              <a:t>.</a:t>
            </a:r>
          </a:p>
          <a:p>
            <a:r>
              <a:rPr lang="en-US" dirty="0"/>
              <a:t>Dock locations are for the loading and unloading process and are not to be used for parking. Drivers of all vehicles must shut off the engines </a:t>
            </a:r>
            <a:r>
              <a:rPr lang="en-US" dirty="0" smtClean="0"/>
              <a:t>within </a:t>
            </a:r>
            <a:r>
              <a:rPr lang="en-US" dirty="0"/>
              <a:t>the dock areas. </a:t>
            </a:r>
          </a:p>
          <a:p>
            <a:endParaRPr lang="en-US" dirty="0"/>
          </a:p>
          <a:p>
            <a:endParaRPr lang="en-US" dirty="0" smtClean="0"/>
          </a:p>
          <a:p>
            <a:endParaRPr lang="en-US" dirty="0"/>
          </a:p>
        </p:txBody>
      </p:sp>
    </p:spTree>
    <p:extLst>
      <p:ext uri="{BB962C8B-B14F-4D97-AF65-F5344CB8AC3E}">
        <p14:creationId xmlns:p14="http://schemas.microsoft.com/office/powerpoint/2010/main" val="2961957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600" dirty="0" smtClean="0"/>
              <a:t>Deliveries</a:t>
            </a:r>
            <a:r>
              <a:rPr lang="en-US" dirty="0" smtClean="0"/>
              <a:t> </a:t>
            </a:r>
            <a:endParaRPr lang="en-US" dirty="0"/>
          </a:p>
        </p:txBody>
      </p:sp>
      <p:sp>
        <p:nvSpPr>
          <p:cNvPr id="6" name="Content Placeholder 5"/>
          <p:cNvSpPr>
            <a:spLocks noGrp="1"/>
          </p:cNvSpPr>
          <p:nvPr>
            <p:ph idx="1"/>
          </p:nvPr>
        </p:nvSpPr>
        <p:spPr>
          <a:xfrm>
            <a:off x="447261" y="1411357"/>
            <a:ext cx="11310730" cy="4999382"/>
          </a:xfrm>
        </p:spPr>
        <p:txBody>
          <a:bodyPr>
            <a:normAutofit/>
          </a:bodyPr>
          <a:lstStyle/>
          <a:p>
            <a:r>
              <a:rPr lang="en-US" b="1" dirty="0" smtClean="0"/>
              <a:t>Business Hours</a:t>
            </a:r>
          </a:p>
          <a:p>
            <a:pPr lvl="1">
              <a:buFontTx/>
              <a:buChar char="-"/>
            </a:pPr>
            <a:r>
              <a:rPr lang="en-US" dirty="0"/>
              <a:t>Florist, Patient Gifts, etc.: Deliver during </a:t>
            </a:r>
            <a:r>
              <a:rPr lang="en-US" b="1" dirty="0"/>
              <a:t>business hours only (after grand opening)</a:t>
            </a:r>
            <a:r>
              <a:rPr lang="en-US" dirty="0"/>
              <a:t>, will come through Cesar Chavez entrance and deliver to front desk lobby for volunteers to bring up</a:t>
            </a:r>
            <a:r>
              <a:rPr lang="en-US" dirty="0" smtClean="0"/>
              <a:t>.</a:t>
            </a:r>
          </a:p>
          <a:p>
            <a:pPr lvl="1">
              <a:buFontTx/>
              <a:buChar char="-"/>
            </a:pPr>
            <a:r>
              <a:rPr lang="en-US" dirty="0" smtClean="0"/>
              <a:t>Must park in short term parking spaces in garage, </a:t>
            </a:r>
            <a:r>
              <a:rPr lang="en-US" b="1" dirty="0" smtClean="0"/>
              <a:t>do not </a:t>
            </a:r>
            <a:r>
              <a:rPr lang="en-US" dirty="0" smtClean="0"/>
              <a:t>use patient drop off zones. </a:t>
            </a:r>
            <a:endParaRPr lang="en-US" dirty="0"/>
          </a:p>
          <a:p>
            <a:r>
              <a:rPr lang="en-US" b="1" dirty="0" smtClean="0"/>
              <a:t>Delivery After Hours:</a:t>
            </a:r>
          </a:p>
          <a:p>
            <a:pPr lvl="1">
              <a:buFontTx/>
              <a:buChar char="-"/>
            </a:pPr>
            <a:r>
              <a:rPr lang="en-US" dirty="0" smtClean="0"/>
              <a:t>All vendors must enter through 27</a:t>
            </a:r>
            <a:r>
              <a:rPr lang="en-US" baseline="30000" dirty="0" smtClean="0"/>
              <a:t>th</a:t>
            </a:r>
            <a:r>
              <a:rPr lang="en-US" dirty="0" smtClean="0"/>
              <a:t> street Emergency Department vestibule entrance and check in with security.</a:t>
            </a:r>
          </a:p>
          <a:p>
            <a:pPr lvl="1">
              <a:buFontTx/>
              <a:buChar char="-"/>
            </a:pPr>
            <a:r>
              <a:rPr lang="en-US" dirty="0" smtClean="0"/>
              <a:t>Emergent/Urgent deliveries only! </a:t>
            </a:r>
          </a:p>
          <a:p>
            <a:pPr lvl="1">
              <a:buFontTx/>
              <a:buChar char="-"/>
            </a:pPr>
            <a:r>
              <a:rPr lang="en-US" dirty="0" smtClean="0"/>
              <a:t>Material management team will train vendors to paths of travel</a:t>
            </a:r>
            <a:r>
              <a:rPr lang="en-US" dirty="0"/>
              <a:t>.</a:t>
            </a:r>
            <a:endParaRPr lang="en-US" dirty="0" smtClean="0"/>
          </a:p>
        </p:txBody>
      </p:sp>
      <p:sp>
        <p:nvSpPr>
          <p:cNvPr id="2" name="TextBox 1"/>
          <p:cNvSpPr txBox="1"/>
          <p:nvPr/>
        </p:nvSpPr>
        <p:spPr>
          <a:xfrm>
            <a:off x="626165" y="5750004"/>
            <a:ext cx="11131826" cy="1107996"/>
          </a:xfrm>
          <a:prstGeom prst="rect">
            <a:avLst/>
          </a:prstGeom>
          <a:noFill/>
        </p:spPr>
        <p:txBody>
          <a:bodyPr wrap="square" rtlCol="0">
            <a:spAutoFit/>
          </a:bodyPr>
          <a:lstStyle/>
          <a:p>
            <a:r>
              <a:rPr lang="en-US" sz="2400" b="1" dirty="0">
                <a:solidFill>
                  <a:srgbClr val="FF0000"/>
                </a:solidFill>
              </a:rPr>
              <a:t>Note</a:t>
            </a:r>
            <a:r>
              <a:rPr lang="en-US" sz="2400" dirty="0"/>
              <a:t>: No personal packages should be sent to your work location. Only hospital related packages, personal packages will not be signed for by receiving staff.</a:t>
            </a:r>
          </a:p>
          <a:p>
            <a:endParaRPr lang="en-US" dirty="0"/>
          </a:p>
        </p:txBody>
      </p:sp>
    </p:spTree>
    <p:extLst>
      <p:ext uri="{BB962C8B-B14F-4D97-AF65-F5344CB8AC3E}">
        <p14:creationId xmlns:p14="http://schemas.microsoft.com/office/powerpoint/2010/main" val="3073674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6"/>
            <a:ext cx="10515600" cy="634116"/>
          </a:xfrm>
        </p:spPr>
        <p:txBody>
          <a:bodyPr/>
          <a:lstStyle/>
          <a:p>
            <a:pPr algn="ctr"/>
            <a:r>
              <a:rPr lang="en-US" sz="3600" dirty="0" smtClean="0"/>
              <a:t>Badge Access &amp; Entry Overview</a:t>
            </a:r>
            <a:endParaRPr lang="en-US" sz="3600" dirty="0"/>
          </a:p>
        </p:txBody>
      </p:sp>
      <p:sp>
        <p:nvSpPr>
          <p:cNvPr id="5" name="Content Placeholder 4"/>
          <p:cNvSpPr>
            <a:spLocks noGrp="1"/>
          </p:cNvSpPr>
          <p:nvPr>
            <p:ph sz="half" idx="1"/>
          </p:nvPr>
        </p:nvSpPr>
        <p:spPr>
          <a:xfrm>
            <a:off x="838200" y="1600200"/>
            <a:ext cx="5181600" cy="4576763"/>
          </a:xfrm>
          <a:ln>
            <a:solidFill>
              <a:schemeClr val="tx1"/>
            </a:solidFill>
          </a:ln>
        </p:spPr>
        <p:txBody>
          <a:bodyPr>
            <a:normAutofit/>
          </a:bodyPr>
          <a:lstStyle/>
          <a:p>
            <a:r>
              <a:rPr lang="en-US" sz="1800" dirty="0" smtClean="0"/>
              <a:t>All exterior doors with card readers </a:t>
            </a:r>
          </a:p>
          <a:p>
            <a:r>
              <a:rPr lang="en-US" sz="1800" dirty="0" smtClean="0"/>
              <a:t>All back of house space (hallways, etc.) </a:t>
            </a:r>
          </a:p>
          <a:p>
            <a:r>
              <a:rPr lang="en-US" sz="1800" dirty="0" smtClean="0"/>
              <a:t>Multidisciplinary/Conference Rooms </a:t>
            </a:r>
          </a:p>
          <a:p>
            <a:r>
              <a:rPr lang="en-US" sz="1800" dirty="0" smtClean="0"/>
              <a:t>Consult Rooms </a:t>
            </a:r>
          </a:p>
          <a:p>
            <a:r>
              <a:rPr lang="en-US" sz="1800" dirty="0" smtClean="0"/>
              <a:t>Bicycle Storage </a:t>
            </a:r>
          </a:p>
          <a:p>
            <a:r>
              <a:rPr lang="en-US" sz="1800" dirty="0" smtClean="0"/>
              <a:t>Locker Rooms </a:t>
            </a:r>
          </a:p>
          <a:p>
            <a:r>
              <a:rPr lang="en-US" sz="1800" dirty="0" smtClean="0"/>
              <a:t>Emergency Department </a:t>
            </a:r>
          </a:p>
          <a:p>
            <a:r>
              <a:rPr lang="en-US" sz="1800" dirty="0" smtClean="0"/>
              <a:t>Imaging Entrance </a:t>
            </a:r>
          </a:p>
          <a:p>
            <a:r>
              <a:rPr lang="en-US" sz="1800" dirty="0" smtClean="0"/>
              <a:t>M/S, L&amp;D and M/S Patient Floors (unless otherwise specified) </a:t>
            </a:r>
          </a:p>
        </p:txBody>
      </p:sp>
      <p:sp>
        <p:nvSpPr>
          <p:cNvPr id="6" name="Content Placeholder 5"/>
          <p:cNvSpPr>
            <a:spLocks noGrp="1"/>
          </p:cNvSpPr>
          <p:nvPr>
            <p:ph sz="half" idx="2"/>
          </p:nvPr>
        </p:nvSpPr>
        <p:spPr>
          <a:xfrm>
            <a:off x="6172200" y="1600200"/>
            <a:ext cx="5181600" cy="4576763"/>
          </a:xfrm>
          <a:ln>
            <a:solidFill>
              <a:schemeClr val="tx1"/>
            </a:solidFill>
          </a:ln>
        </p:spPr>
        <p:txBody>
          <a:bodyPr numCol="2">
            <a:normAutofit/>
          </a:bodyPr>
          <a:lstStyle/>
          <a:p>
            <a:r>
              <a:rPr lang="en-US" sz="1800" dirty="0" err="1" smtClean="0"/>
              <a:t>Medrooms</a:t>
            </a:r>
            <a:r>
              <a:rPr lang="en-US" sz="1800" dirty="0" smtClean="0"/>
              <a:t> </a:t>
            </a:r>
          </a:p>
          <a:p>
            <a:r>
              <a:rPr lang="en-US" sz="1800" dirty="0" smtClean="0"/>
              <a:t>Clean/Soil Utility Room</a:t>
            </a:r>
          </a:p>
          <a:p>
            <a:r>
              <a:rPr lang="en-US" sz="1800" dirty="0" smtClean="0"/>
              <a:t>Medical Equipment Rooms </a:t>
            </a:r>
          </a:p>
          <a:p>
            <a:r>
              <a:rPr lang="en-US" sz="1800" dirty="0" smtClean="0"/>
              <a:t>Nourishment Rooms </a:t>
            </a:r>
          </a:p>
          <a:p>
            <a:r>
              <a:rPr lang="en-US" sz="1800" dirty="0" smtClean="0"/>
              <a:t>Food &amp; Nutrition Area </a:t>
            </a:r>
          </a:p>
          <a:p>
            <a:r>
              <a:rPr lang="en-US" sz="1800" dirty="0" smtClean="0"/>
              <a:t>Biomedical Engineering </a:t>
            </a:r>
          </a:p>
          <a:p>
            <a:r>
              <a:rPr lang="en-US" sz="1800" dirty="0" smtClean="0"/>
              <a:t>Pharmacy </a:t>
            </a:r>
          </a:p>
          <a:p>
            <a:r>
              <a:rPr lang="en-US" sz="1800" dirty="0" smtClean="0"/>
              <a:t>Materials </a:t>
            </a:r>
            <a:r>
              <a:rPr lang="en-US" sz="1800" dirty="0" err="1" smtClean="0"/>
              <a:t>Mgmt</a:t>
            </a:r>
            <a:r>
              <a:rPr lang="en-US" sz="1800" dirty="0" smtClean="0"/>
              <a:t>/Supply Chain </a:t>
            </a:r>
          </a:p>
          <a:p>
            <a:r>
              <a:rPr lang="en-US" sz="1800" dirty="0" smtClean="0"/>
              <a:t>Security</a:t>
            </a:r>
          </a:p>
          <a:p>
            <a:r>
              <a:rPr lang="en-US" sz="1800" dirty="0" smtClean="0"/>
              <a:t>Admitting </a:t>
            </a:r>
          </a:p>
          <a:p>
            <a:r>
              <a:rPr lang="en-US" sz="1800" dirty="0" smtClean="0"/>
              <a:t>Clinical Lab </a:t>
            </a:r>
          </a:p>
          <a:p>
            <a:r>
              <a:rPr lang="en-US" sz="1800" dirty="0" smtClean="0"/>
              <a:t>SPD, OR, PACU/ACU</a:t>
            </a:r>
          </a:p>
          <a:p>
            <a:r>
              <a:rPr lang="en-US" sz="1800" dirty="0" smtClean="0"/>
              <a:t>Nursery/SCN</a:t>
            </a:r>
          </a:p>
          <a:p>
            <a:r>
              <a:rPr lang="en-US" sz="1800" dirty="0" smtClean="0"/>
              <a:t>PT/OT Area </a:t>
            </a:r>
          </a:p>
          <a:p>
            <a:r>
              <a:rPr lang="en-US" sz="1800" dirty="0" smtClean="0"/>
              <a:t>Administrative Suite </a:t>
            </a:r>
          </a:p>
          <a:p>
            <a:r>
              <a:rPr lang="en-US" sz="1800" dirty="0" smtClean="0"/>
              <a:t>PBX</a:t>
            </a:r>
          </a:p>
          <a:p>
            <a:r>
              <a:rPr lang="en-US" sz="1800" dirty="0" smtClean="0"/>
              <a:t>Morgue </a:t>
            </a:r>
          </a:p>
          <a:p>
            <a:endParaRPr lang="en-US" sz="1800" dirty="0" smtClean="0"/>
          </a:p>
          <a:p>
            <a:endParaRPr lang="en-US" sz="1800" dirty="0" smtClean="0"/>
          </a:p>
          <a:p>
            <a:endParaRPr lang="en-US" sz="1800" dirty="0"/>
          </a:p>
        </p:txBody>
      </p:sp>
      <p:sp>
        <p:nvSpPr>
          <p:cNvPr id="2" name="TextBox 1"/>
          <p:cNvSpPr txBox="1"/>
          <p:nvPr/>
        </p:nvSpPr>
        <p:spPr>
          <a:xfrm>
            <a:off x="838200" y="1103243"/>
            <a:ext cx="5181600" cy="369332"/>
          </a:xfrm>
          <a:prstGeom prst="rect">
            <a:avLst/>
          </a:prstGeom>
          <a:noFill/>
        </p:spPr>
        <p:txBody>
          <a:bodyPr wrap="square" rtlCol="0">
            <a:spAutoFit/>
          </a:bodyPr>
          <a:lstStyle/>
          <a:p>
            <a:pPr algn="ctr"/>
            <a:r>
              <a:rPr lang="en-US" b="1" u="sng" dirty="0">
                <a:solidFill>
                  <a:schemeClr val="accent6"/>
                </a:solidFill>
              </a:rPr>
              <a:t>Universal/Base Access</a:t>
            </a:r>
            <a:endParaRPr lang="en-US" dirty="0"/>
          </a:p>
        </p:txBody>
      </p:sp>
      <p:sp>
        <p:nvSpPr>
          <p:cNvPr id="7" name="TextBox 6"/>
          <p:cNvSpPr txBox="1"/>
          <p:nvPr/>
        </p:nvSpPr>
        <p:spPr>
          <a:xfrm>
            <a:off x="6172200" y="1115055"/>
            <a:ext cx="5181600" cy="369332"/>
          </a:xfrm>
          <a:prstGeom prst="rect">
            <a:avLst/>
          </a:prstGeom>
          <a:noFill/>
        </p:spPr>
        <p:txBody>
          <a:bodyPr wrap="square" rtlCol="0">
            <a:spAutoFit/>
          </a:bodyPr>
          <a:lstStyle/>
          <a:p>
            <a:pPr algn="ctr"/>
            <a:r>
              <a:rPr lang="en-US" b="1" u="sng" dirty="0">
                <a:solidFill>
                  <a:srgbClr val="FF0000"/>
                </a:solidFill>
              </a:rPr>
              <a:t>Restricted Areas </a:t>
            </a:r>
          </a:p>
        </p:txBody>
      </p:sp>
    </p:spTree>
    <p:extLst>
      <p:ext uri="{BB962C8B-B14F-4D97-AF65-F5344CB8AC3E}">
        <p14:creationId xmlns:p14="http://schemas.microsoft.com/office/powerpoint/2010/main" val="3927541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PMC 2020">
      <a:majorFont>
        <a:latin typeface="Arial"/>
        <a:ea typeface=""/>
        <a:cs typeface=""/>
      </a:majorFont>
      <a:minorFont>
        <a:latin typeface="Minion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9539</TotalTime>
  <Words>5159</Words>
  <Application>Microsoft Macintosh PowerPoint</Application>
  <PresentationFormat>Widescreen</PresentationFormat>
  <Paragraphs>738</Paragraphs>
  <Slides>60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Courier New</vt:lpstr>
      <vt:lpstr>Minion Pro</vt:lpstr>
      <vt:lpstr>Symbol</vt:lpstr>
      <vt:lpstr>Times New Roman</vt:lpstr>
      <vt:lpstr>Verdana</vt:lpstr>
      <vt:lpstr>Wingdings</vt:lpstr>
      <vt:lpstr>Office Theme</vt:lpstr>
      <vt:lpstr>CPMC2020</vt:lpstr>
      <vt:lpstr>PowerPoint Presentation</vt:lpstr>
      <vt:lpstr>PowerPoint Presentation</vt:lpstr>
      <vt:lpstr>PowerPoint Presentation</vt:lpstr>
      <vt:lpstr>PowerPoint Presentation</vt:lpstr>
      <vt:lpstr>Loading Dock/Unloading</vt:lpstr>
      <vt:lpstr>Loading Dock/Unloading …continued…</vt:lpstr>
      <vt:lpstr>Deliveries </vt:lpstr>
      <vt:lpstr>Badge Access &amp; Entry Overview</vt:lpstr>
      <vt:lpstr>Elevator Usage </vt:lpstr>
      <vt:lpstr>Badge 101</vt:lpstr>
      <vt:lpstr>Lost &amp; Found </vt:lpstr>
      <vt:lpstr>Shuttle Schedule &amp; Routes</vt:lpstr>
      <vt:lpstr>Additional MBC Offsite Parking</vt:lpstr>
      <vt:lpstr>Parking (…continued…)</vt:lpstr>
      <vt:lpstr>Public Transportation</vt:lpstr>
      <vt:lpstr>Staff Locker Usage</vt:lpstr>
      <vt:lpstr>Bicycles &amp; Locker Space</vt:lpstr>
      <vt:lpstr>Lactation Lounges </vt:lpstr>
      <vt:lpstr>Respiratory Etiquette Stations</vt:lpstr>
      <vt:lpstr>Waiting Areas</vt:lpstr>
      <vt:lpstr>Dining Services</vt:lpstr>
      <vt:lpstr>Conference Rooms</vt:lpstr>
      <vt:lpstr>Conference Rooms …continued…</vt:lpstr>
      <vt:lpstr>Room Reservations/Catering Requests</vt:lpstr>
      <vt:lpstr>Shared Spaces</vt:lpstr>
      <vt:lpstr>Shared Spaces …continued…</vt:lpstr>
      <vt:lpstr>Interpreter Services</vt:lpstr>
      <vt:lpstr>Water Cooler/Bottle Filling Stations</vt:lpstr>
      <vt:lpstr>Supply Chain &amp; Medical Gas Area </vt:lpstr>
      <vt:lpstr>Supply Chain Stat Requests </vt:lpstr>
      <vt:lpstr>Pyxis </vt:lpstr>
      <vt:lpstr>Pyxis …continued… </vt:lpstr>
      <vt:lpstr>Pyxis …continued… </vt:lpstr>
      <vt:lpstr>Equipment Cleaning</vt:lpstr>
      <vt:lpstr>Aeroscout</vt:lpstr>
      <vt:lpstr>Aeroscout …continued…</vt:lpstr>
      <vt:lpstr>Linen</vt:lpstr>
      <vt:lpstr>Durable Medical Equipment (DME) Storage</vt:lpstr>
      <vt:lpstr>Additional Technology Includes: </vt:lpstr>
      <vt:lpstr>Office spaces</vt:lpstr>
      <vt:lpstr>HIPAA - Confidential Document Containers</vt:lpstr>
      <vt:lpstr>Sustainable Waste Removal</vt:lpstr>
      <vt:lpstr>Faxes</vt:lpstr>
      <vt:lpstr>Multi-Function Printers (Scan, Print, Copy)</vt:lpstr>
      <vt:lpstr>Telephone System</vt:lpstr>
      <vt:lpstr>Department Phone Directories</vt:lpstr>
      <vt:lpstr>PBX System</vt:lpstr>
      <vt:lpstr>Kronos Time Clocks</vt:lpstr>
      <vt:lpstr>Patient Entertainment / Education (Sonifi)</vt:lpstr>
      <vt:lpstr>Nurse Call System</vt:lpstr>
      <vt:lpstr>Digital Signage</vt:lpstr>
      <vt:lpstr>Fire Response = RACE </vt:lpstr>
      <vt:lpstr>Evacuation Routes </vt:lpstr>
      <vt:lpstr>PowerPoint Presentation</vt:lpstr>
      <vt:lpstr>How to Use a Fire Extinguisher - PASS  </vt:lpstr>
      <vt:lpstr>What to do if you get injured while working:</vt:lpstr>
      <vt:lpstr>Hand Hygiene</vt:lpstr>
      <vt:lpstr>General Rules</vt:lpstr>
      <vt:lpstr>Reminders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Gross, Eric</dc:creator>
  <cp:lastModifiedBy>Gross, Eric</cp:lastModifiedBy>
  <cp:revision>147</cp:revision>
  <cp:lastPrinted>2018-04-02T17:50:50Z</cp:lastPrinted>
  <dcterms:created xsi:type="dcterms:W3CDTF">2017-04-25T23:01:59Z</dcterms:created>
  <dcterms:modified xsi:type="dcterms:W3CDTF">2018-04-03T23:32:52Z</dcterms:modified>
</cp:coreProperties>
</file>